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10287000" cx="18288000"/>
  <p:notesSz cx="6858000" cy="9144000"/>
  <p:embeddedFontLst>
    <p:embeddedFont>
      <p:font typeface="Montserrat"/>
      <p:regular r:id="rId39"/>
      <p:bold r:id="rId40"/>
      <p:italic r:id="rId41"/>
      <p:boldItalic r:id="rId42"/>
    </p:embeddedFont>
    <p:embeddedFont>
      <p:font typeface="Sedgwick Av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4" roundtripDataSignature="AMtx7mi0V97PiCyR5uw7mMGioowebhtf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SedgwickAv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3"/>
          <p:cNvSpPr/>
          <p:nvPr>
            <p:ph idx="2" type="pic"/>
          </p:nvPr>
        </p:nvSpPr>
        <p:spPr>
          <a:xfrm>
            <a:off x="1792288" y="612775"/>
            <a:ext cx="5486400" cy="4114800"/>
          </a:xfrm>
          <a:prstGeom prst="rect">
            <a:avLst/>
          </a:prstGeom>
          <a:noFill/>
          <a:ln>
            <a:noFill/>
          </a:ln>
        </p:spPr>
      </p:sp>
      <p:sp>
        <p:nvSpPr>
          <p:cNvPr id="64" name="Google Shape;64;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83" name="Shape 83"/>
        <p:cNvGrpSpPr/>
        <p:nvPr/>
      </p:nvGrpSpPr>
      <p:grpSpPr>
        <a:xfrm>
          <a:off x="0" y="0"/>
          <a:ext cx="0" cy="0"/>
          <a:chOff x="0" y="0"/>
          <a:chExt cx="0" cy="0"/>
        </a:xfrm>
      </p:grpSpPr>
      <p:sp>
        <p:nvSpPr>
          <p:cNvPr id="84" name="Google Shape;84;p1"/>
          <p:cNvSpPr txBox="1"/>
          <p:nvPr/>
        </p:nvSpPr>
        <p:spPr>
          <a:xfrm>
            <a:off x="3406806" y="3853995"/>
            <a:ext cx="11330609" cy="331602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 in Recommender Systems </a:t>
            </a:r>
            <a:endParaRPr/>
          </a:p>
        </p:txBody>
      </p:sp>
      <p:grpSp>
        <p:nvGrpSpPr>
          <p:cNvPr id="85" name="Google Shape;85;p1"/>
          <p:cNvGrpSpPr/>
          <p:nvPr/>
        </p:nvGrpSpPr>
        <p:grpSpPr>
          <a:xfrm>
            <a:off x="13767198" y="245594"/>
            <a:ext cx="4990426" cy="1543052"/>
            <a:chOff x="0" y="-57150"/>
            <a:chExt cx="1314351" cy="406401"/>
          </a:xfrm>
        </p:grpSpPr>
        <p:sp>
          <p:nvSpPr>
            <p:cNvPr id="86" name="Google Shape;86;p1"/>
            <p:cNvSpPr/>
            <p:nvPr/>
          </p:nvSpPr>
          <p:spPr>
            <a:xfrm>
              <a:off x="0" y="0"/>
              <a:ext cx="1314351" cy="349251"/>
            </a:xfrm>
            <a:custGeom>
              <a:rect b="b" l="l" r="r" t="t"/>
              <a:pathLst>
                <a:path extrusionOk="0" h="349251" w="1314351">
                  <a:moveTo>
                    <a:pt x="1111151" y="0"/>
                  </a:moveTo>
                  <a:cubicBezTo>
                    <a:pt x="1223375" y="0"/>
                    <a:pt x="1314351" y="78182"/>
                    <a:pt x="1314351" y="174625"/>
                  </a:cubicBezTo>
                  <a:cubicBezTo>
                    <a:pt x="1314351" y="271068"/>
                    <a:pt x="1223375" y="349251"/>
                    <a:pt x="1111151" y="349251"/>
                  </a:cubicBezTo>
                  <a:lnTo>
                    <a:pt x="203200" y="349251"/>
                  </a:lnTo>
                  <a:cubicBezTo>
                    <a:pt x="90976" y="349251"/>
                    <a:pt x="0" y="271068"/>
                    <a:pt x="0" y="174625"/>
                  </a:cubicBezTo>
                  <a:cubicBezTo>
                    <a:pt x="0" y="78182"/>
                    <a:pt x="90976" y="0"/>
                    <a:pt x="203200" y="0"/>
                  </a:cubicBezTo>
                  <a:close/>
                </a:path>
              </a:pathLst>
            </a:custGeom>
            <a:solidFill>
              <a:srgbClr val="EAC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txBox="1"/>
            <p:nvPr/>
          </p:nvSpPr>
          <p:spPr>
            <a:xfrm>
              <a:off x="0" y="-57150"/>
              <a:ext cx="1314351"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
          <p:cNvGrpSpPr/>
          <p:nvPr/>
        </p:nvGrpSpPr>
        <p:grpSpPr>
          <a:xfrm>
            <a:off x="15024131" y="1990762"/>
            <a:ext cx="5570429" cy="1543052"/>
            <a:chOff x="0" y="-57150"/>
            <a:chExt cx="1467109" cy="406401"/>
          </a:xfrm>
        </p:grpSpPr>
        <p:sp>
          <p:nvSpPr>
            <p:cNvPr id="89" name="Google Shape;89;p1"/>
            <p:cNvSpPr/>
            <p:nvPr/>
          </p:nvSpPr>
          <p:spPr>
            <a:xfrm>
              <a:off x="0" y="0"/>
              <a:ext cx="1467109" cy="349251"/>
            </a:xfrm>
            <a:custGeom>
              <a:rect b="b" l="l" r="r" t="t"/>
              <a:pathLst>
                <a:path extrusionOk="0" h="349251" w="1467109">
                  <a:moveTo>
                    <a:pt x="1263909" y="0"/>
                  </a:moveTo>
                  <a:cubicBezTo>
                    <a:pt x="1376133" y="0"/>
                    <a:pt x="1467109" y="78182"/>
                    <a:pt x="1467109" y="174625"/>
                  </a:cubicBezTo>
                  <a:cubicBezTo>
                    <a:pt x="1467109" y="271068"/>
                    <a:pt x="1376133" y="349251"/>
                    <a:pt x="1263909" y="349251"/>
                  </a:cubicBezTo>
                  <a:lnTo>
                    <a:pt x="203200" y="349251"/>
                  </a:lnTo>
                  <a:cubicBezTo>
                    <a:pt x="90976" y="349251"/>
                    <a:pt x="0" y="271068"/>
                    <a:pt x="0" y="174625"/>
                  </a:cubicBezTo>
                  <a:cubicBezTo>
                    <a:pt x="0" y="78182"/>
                    <a:pt x="90976" y="0"/>
                    <a:pt x="203200" y="0"/>
                  </a:cubicBezTo>
                  <a:close/>
                </a:path>
              </a:pathLst>
            </a:custGeom>
            <a:solidFill>
              <a:srgbClr val="C3C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0" y="-57150"/>
              <a:ext cx="1467109"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1"/>
          <p:cNvGrpSpPr/>
          <p:nvPr/>
        </p:nvGrpSpPr>
        <p:grpSpPr>
          <a:xfrm>
            <a:off x="17259300" y="5202061"/>
            <a:ext cx="5965596" cy="1543052"/>
            <a:chOff x="0" y="-57150"/>
            <a:chExt cx="1571186" cy="406401"/>
          </a:xfrm>
        </p:grpSpPr>
        <p:sp>
          <p:nvSpPr>
            <p:cNvPr id="92" name="Google Shape;92;p1"/>
            <p:cNvSpPr/>
            <p:nvPr/>
          </p:nvSpPr>
          <p:spPr>
            <a:xfrm>
              <a:off x="0" y="0"/>
              <a:ext cx="1571186" cy="349251"/>
            </a:xfrm>
            <a:custGeom>
              <a:rect b="b" l="l" r="r" t="t"/>
              <a:pathLst>
                <a:path extrusionOk="0" h="349251" w="1571186">
                  <a:moveTo>
                    <a:pt x="1367986" y="0"/>
                  </a:moveTo>
                  <a:cubicBezTo>
                    <a:pt x="1480210" y="0"/>
                    <a:pt x="1571186" y="78182"/>
                    <a:pt x="1571186" y="174625"/>
                  </a:cubicBezTo>
                  <a:cubicBezTo>
                    <a:pt x="1571186" y="271068"/>
                    <a:pt x="1480210" y="349251"/>
                    <a:pt x="1367986" y="349251"/>
                  </a:cubicBezTo>
                  <a:lnTo>
                    <a:pt x="203200" y="349251"/>
                  </a:lnTo>
                  <a:cubicBezTo>
                    <a:pt x="90976" y="349251"/>
                    <a:pt x="0" y="271068"/>
                    <a:pt x="0" y="174625"/>
                  </a:cubicBezTo>
                  <a:cubicBezTo>
                    <a:pt x="0" y="78182"/>
                    <a:pt x="90976" y="0"/>
                    <a:pt x="203200" y="0"/>
                  </a:cubicBezTo>
                  <a:close/>
                </a:path>
              </a:pathLst>
            </a:custGeom>
            <a:solidFill>
              <a:srgbClr val="FFC7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txBox="1"/>
            <p:nvPr/>
          </p:nvSpPr>
          <p:spPr>
            <a:xfrm>
              <a:off x="0" y="-57150"/>
              <a:ext cx="1571186"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1"/>
          <p:cNvGrpSpPr/>
          <p:nvPr/>
        </p:nvGrpSpPr>
        <p:grpSpPr>
          <a:xfrm>
            <a:off x="16262412" y="3665322"/>
            <a:ext cx="5965596" cy="1543052"/>
            <a:chOff x="0" y="-57150"/>
            <a:chExt cx="1571186" cy="406401"/>
          </a:xfrm>
        </p:grpSpPr>
        <p:sp>
          <p:nvSpPr>
            <p:cNvPr id="95" name="Google Shape;95;p1"/>
            <p:cNvSpPr/>
            <p:nvPr/>
          </p:nvSpPr>
          <p:spPr>
            <a:xfrm>
              <a:off x="0" y="0"/>
              <a:ext cx="1571186" cy="349251"/>
            </a:xfrm>
            <a:custGeom>
              <a:rect b="b" l="l" r="r" t="t"/>
              <a:pathLst>
                <a:path extrusionOk="0" h="349251" w="1571186">
                  <a:moveTo>
                    <a:pt x="1367986" y="0"/>
                  </a:moveTo>
                  <a:cubicBezTo>
                    <a:pt x="1480210" y="0"/>
                    <a:pt x="1571186" y="78182"/>
                    <a:pt x="1571186" y="174625"/>
                  </a:cubicBezTo>
                  <a:cubicBezTo>
                    <a:pt x="1571186" y="271068"/>
                    <a:pt x="1480210" y="349251"/>
                    <a:pt x="1367986" y="349251"/>
                  </a:cubicBezTo>
                  <a:lnTo>
                    <a:pt x="203200" y="349251"/>
                  </a:lnTo>
                  <a:cubicBezTo>
                    <a:pt x="90976" y="349251"/>
                    <a:pt x="0" y="271068"/>
                    <a:pt x="0" y="174625"/>
                  </a:cubicBezTo>
                  <a:cubicBezTo>
                    <a:pt x="0" y="78182"/>
                    <a:pt x="90976" y="0"/>
                    <a:pt x="203200" y="0"/>
                  </a:cubicBezTo>
                  <a:close/>
                </a:path>
              </a:pathLst>
            </a:custGeom>
            <a:solidFill>
              <a:srgbClr val="FBC3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txBox="1"/>
            <p:nvPr/>
          </p:nvSpPr>
          <p:spPr>
            <a:xfrm>
              <a:off x="0" y="-57150"/>
              <a:ext cx="1571186"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 name="Google Shape;97;p1"/>
          <p:cNvSpPr txBox="1"/>
          <p:nvPr/>
        </p:nvSpPr>
        <p:spPr>
          <a:xfrm>
            <a:off x="3221964" y="6679183"/>
            <a:ext cx="11844072" cy="886425"/>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US" sz="5226" u="none" cap="none" strike="noStrike">
                <a:solidFill>
                  <a:srgbClr val="868B64"/>
                </a:solidFill>
                <a:latin typeface="Montserrat"/>
                <a:ea typeface="Montserrat"/>
                <a:cs typeface="Montserrat"/>
                <a:sym typeface="Montserrat"/>
              </a:rPr>
              <a:t>Báo cáo hệ hỗ trợ quyết định</a:t>
            </a:r>
            <a:endParaRPr/>
          </a:p>
        </p:txBody>
      </p:sp>
      <p:sp>
        <p:nvSpPr>
          <p:cNvPr id="98" name="Google Shape;98;p1"/>
          <p:cNvSpPr/>
          <p:nvPr/>
        </p:nvSpPr>
        <p:spPr>
          <a:xfrm rot="-1864390">
            <a:off x="-882698" y="76638"/>
            <a:ext cx="5816573" cy="3075513"/>
          </a:xfrm>
          <a:custGeom>
            <a:rect b="b" l="l" r="r" t="t"/>
            <a:pathLst>
              <a:path extrusionOk="0" h="3075513" w="5816573">
                <a:moveTo>
                  <a:pt x="0" y="0"/>
                </a:moveTo>
                <a:lnTo>
                  <a:pt x="5816573" y="0"/>
                </a:lnTo>
                <a:lnTo>
                  <a:pt x="5816573" y="3075513"/>
                </a:lnTo>
                <a:lnTo>
                  <a:pt x="0" y="3075513"/>
                </a:lnTo>
                <a:lnTo>
                  <a:pt x="0" y="0"/>
                </a:lnTo>
                <a:close/>
              </a:path>
            </a:pathLst>
          </a:custGeom>
          <a:blipFill rotWithShape="1">
            <a:blip r:embed="rId3">
              <a:alphaModFix/>
            </a:blip>
            <a:stretch>
              <a:fillRect b="0" l="0" r="0" t="0"/>
            </a:stretch>
          </a:blipFill>
          <a:ln>
            <a:noFill/>
          </a:ln>
        </p:spPr>
      </p:sp>
      <p:sp>
        <p:nvSpPr>
          <p:cNvPr id="99" name="Google Shape;99;p1"/>
          <p:cNvSpPr/>
          <p:nvPr/>
        </p:nvSpPr>
        <p:spPr>
          <a:xfrm>
            <a:off x="8243359" y="224369"/>
            <a:ext cx="1657503" cy="1983384"/>
          </a:xfrm>
          <a:custGeom>
            <a:rect b="b" l="l" r="r" t="t"/>
            <a:pathLst>
              <a:path extrusionOk="0" h="1983384" w="1657503">
                <a:moveTo>
                  <a:pt x="0" y="0"/>
                </a:moveTo>
                <a:lnTo>
                  <a:pt x="1657503" y="0"/>
                </a:lnTo>
                <a:lnTo>
                  <a:pt x="1657503" y="1983384"/>
                </a:lnTo>
                <a:lnTo>
                  <a:pt x="0" y="1983384"/>
                </a:lnTo>
                <a:lnTo>
                  <a:pt x="0" y="0"/>
                </a:lnTo>
                <a:close/>
              </a:path>
            </a:pathLst>
          </a:custGeom>
          <a:blipFill rotWithShape="1">
            <a:blip r:embed="rId4">
              <a:alphaModFix/>
            </a:blip>
            <a:stretch>
              <a:fillRect b="0" l="0" r="0" t="0"/>
            </a:stretch>
          </a:blipFill>
          <a:ln>
            <a:noFill/>
          </a:ln>
        </p:spPr>
      </p:sp>
      <p:sp>
        <p:nvSpPr>
          <p:cNvPr id="100" name="Google Shape;100;p1"/>
          <p:cNvSpPr txBox="1"/>
          <p:nvPr/>
        </p:nvSpPr>
        <p:spPr>
          <a:xfrm>
            <a:off x="2336435" y="2376312"/>
            <a:ext cx="13471500" cy="43614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Uncovering ChatGPT's Capabilities</a:t>
            </a:r>
            <a:endParaRPr/>
          </a:p>
        </p:txBody>
      </p:sp>
      <p:sp>
        <p:nvSpPr>
          <p:cNvPr id="101" name="Google Shape;101;p1"/>
          <p:cNvSpPr txBox="1"/>
          <p:nvPr/>
        </p:nvSpPr>
        <p:spPr>
          <a:xfrm>
            <a:off x="4859282" y="7705133"/>
            <a:ext cx="8425657" cy="738506"/>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US" sz="4299" u="none" cap="none" strike="noStrike">
                <a:solidFill>
                  <a:srgbClr val="000000"/>
                </a:solidFill>
                <a:latin typeface="Montserrat"/>
                <a:ea typeface="Montserrat"/>
                <a:cs typeface="Montserrat"/>
                <a:sym typeface="Montserrat"/>
              </a:rPr>
              <a:t>GVHD: ThS. Nguyễn Hồ Duy Trí</a:t>
            </a:r>
            <a:endParaRPr/>
          </a:p>
        </p:txBody>
      </p:sp>
      <p:sp>
        <p:nvSpPr>
          <p:cNvPr id="102" name="Google Shape;102;p1"/>
          <p:cNvSpPr txBox="1"/>
          <p:nvPr/>
        </p:nvSpPr>
        <p:spPr>
          <a:xfrm>
            <a:off x="7896928" y="8889999"/>
            <a:ext cx="2350366"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Nhóm 13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78" name="Shape 178"/>
        <p:cNvGrpSpPr/>
        <p:nvPr/>
      </p:nvGrpSpPr>
      <p:grpSpPr>
        <a:xfrm>
          <a:off x="0" y="0"/>
          <a:ext cx="0" cy="0"/>
          <a:chOff x="0" y="0"/>
          <a:chExt cx="0" cy="0"/>
        </a:xfrm>
      </p:grpSpPr>
      <p:sp>
        <p:nvSpPr>
          <p:cNvPr id="179" name="Google Shape;179;p10"/>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180" name="Google Shape;180;p10"/>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181" name="Google Shape;181;p10"/>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182" name="Google Shape;182;p10"/>
          <p:cNvSpPr/>
          <p:nvPr/>
        </p:nvSpPr>
        <p:spPr>
          <a:xfrm>
            <a:off x="0" y="6172200"/>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5">
              <a:alphaModFix/>
            </a:blip>
            <a:stretch>
              <a:fillRect b="0" l="0" r="0" t="0"/>
            </a:stretch>
          </a:blipFill>
          <a:ln>
            <a:noFill/>
          </a:ln>
        </p:spPr>
      </p:sp>
      <p:sp>
        <p:nvSpPr>
          <p:cNvPr id="183" name="Google Shape;183;p10"/>
          <p:cNvSpPr txBox="1"/>
          <p:nvPr/>
        </p:nvSpPr>
        <p:spPr>
          <a:xfrm>
            <a:off x="3480526" y="4366577"/>
            <a:ext cx="11326948" cy="140144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3.MÔ TẢ BÀI TOÁN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87" name="Shape 187"/>
        <p:cNvGrpSpPr/>
        <p:nvPr/>
      </p:nvGrpSpPr>
      <p:grpSpPr>
        <a:xfrm>
          <a:off x="0" y="0"/>
          <a:ext cx="0" cy="0"/>
          <a:chOff x="0" y="0"/>
          <a:chExt cx="0" cy="0"/>
        </a:xfrm>
      </p:grpSpPr>
      <p:sp>
        <p:nvSpPr>
          <p:cNvPr id="188" name="Google Shape;188;p11"/>
          <p:cNvSpPr/>
          <p:nvPr/>
        </p:nvSpPr>
        <p:spPr>
          <a:xfrm>
            <a:off x="14346233" y="6744337"/>
            <a:ext cx="3941767" cy="3542663"/>
          </a:xfrm>
          <a:custGeom>
            <a:rect b="b" l="l" r="r" t="t"/>
            <a:pathLst>
              <a:path extrusionOk="0" h="3542663" w="3941767">
                <a:moveTo>
                  <a:pt x="0" y="0"/>
                </a:moveTo>
                <a:lnTo>
                  <a:pt x="3941767" y="0"/>
                </a:lnTo>
                <a:lnTo>
                  <a:pt x="3941767" y="3542663"/>
                </a:lnTo>
                <a:lnTo>
                  <a:pt x="0" y="3542663"/>
                </a:lnTo>
                <a:lnTo>
                  <a:pt x="0" y="0"/>
                </a:lnTo>
                <a:close/>
              </a:path>
            </a:pathLst>
          </a:custGeom>
          <a:blipFill rotWithShape="1">
            <a:blip r:embed="rId3">
              <a:alphaModFix/>
            </a:blip>
            <a:stretch>
              <a:fillRect b="0" l="0" r="0" t="0"/>
            </a:stretch>
          </a:blipFill>
          <a:ln>
            <a:noFill/>
          </a:ln>
        </p:spPr>
      </p:sp>
      <p:sp>
        <p:nvSpPr>
          <p:cNvPr id="189" name="Google Shape;189;p11"/>
          <p:cNvSpPr txBox="1"/>
          <p:nvPr/>
        </p:nvSpPr>
        <p:spPr>
          <a:xfrm>
            <a:off x="10102493" y="251777"/>
            <a:ext cx="11713984"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MÔ TẢ BÀI TOÁN</a:t>
            </a:r>
            <a:endParaRPr/>
          </a:p>
        </p:txBody>
      </p:sp>
      <p:sp>
        <p:nvSpPr>
          <p:cNvPr id="190" name="Google Shape;190;p11"/>
          <p:cNvSpPr txBox="1"/>
          <p:nvPr/>
        </p:nvSpPr>
        <p:spPr>
          <a:xfrm>
            <a:off x="0" y="546100"/>
            <a:ext cx="18288000" cy="7013575"/>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31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1.Input:</a:t>
            </a:r>
            <a:endParaRPr/>
          </a:p>
          <a:p>
            <a:pPr indent="0" lvl="0" marL="0" marR="0" rtl="0" algn="l">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các tập dữ liệu xếp hạng, trong đó mỗi hàng đại diện cho một người dùng, mỗi cột đại diện cho một mục tiêu và mỗi ô thể hiện xếp hạng của người dùng đối với mục tiêu đó</a:t>
            </a:r>
            <a:endParaRPr/>
          </a:p>
          <a:p>
            <a:pPr indent="0" lvl="0" marL="0" marR="0" rtl="0" algn="l">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2.Output:</a:t>
            </a:r>
            <a:endParaRPr/>
          </a:p>
          <a:p>
            <a:pPr indent="0" lvl="0" marL="0" marR="0" rtl="0" algn="l">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Các xếp hạng dự đoán của ChatGPT cho các mục tiêu đối với các người dùng, dựa trên các dạng gợi ý đã tạo ra.</a:t>
            </a:r>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94" name="Shape 194"/>
        <p:cNvGrpSpPr/>
        <p:nvPr/>
      </p:nvGrpSpPr>
      <p:grpSpPr>
        <a:xfrm>
          <a:off x="0" y="0"/>
          <a:ext cx="0" cy="0"/>
          <a:chOff x="0" y="0"/>
          <a:chExt cx="0" cy="0"/>
        </a:xfrm>
      </p:grpSpPr>
      <p:sp>
        <p:nvSpPr>
          <p:cNvPr id="195" name="Google Shape;195;p12"/>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196" name="Google Shape;196;p12"/>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197" name="Google Shape;197;p12"/>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198" name="Google Shape;198;p12"/>
          <p:cNvSpPr/>
          <p:nvPr/>
        </p:nvSpPr>
        <p:spPr>
          <a:xfrm>
            <a:off x="0" y="6806474"/>
            <a:ext cx="3480526" cy="3480526"/>
          </a:xfrm>
          <a:custGeom>
            <a:rect b="b" l="l" r="r" t="t"/>
            <a:pathLst>
              <a:path extrusionOk="0" h="3480526" w="3480526">
                <a:moveTo>
                  <a:pt x="0" y="0"/>
                </a:moveTo>
                <a:lnTo>
                  <a:pt x="3480526" y="0"/>
                </a:lnTo>
                <a:lnTo>
                  <a:pt x="3480526" y="3480526"/>
                </a:lnTo>
                <a:lnTo>
                  <a:pt x="0" y="3480526"/>
                </a:lnTo>
                <a:lnTo>
                  <a:pt x="0" y="0"/>
                </a:lnTo>
                <a:close/>
              </a:path>
            </a:pathLst>
          </a:custGeom>
          <a:blipFill rotWithShape="1">
            <a:blip r:embed="rId5">
              <a:alphaModFix/>
            </a:blip>
            <a:stretch>
              <a:fillRect b="0" l="0" r="0" t="0"/>
            </a:stretch>
          </a:blipFill>
          <a:ln>
            <a:noFill/>
          </a:ln>
        </p:spPr>
      </p:sp>
      <p:sp>
        <p:nvSpPr>
          <p:cNvPr id="199" name="Google Shape;199;p12"/>
          <p:cNvSpPr txBox="1"/>
          <p:nvPr/>
        </p:nvSpPr>
        <p:spPr>
          <a:xfrm>
            <a:off x="3480526" y="3637915"/>
            <a:ext cx="11326948" cy="285877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4.CÁC MÔ HÌNH, KỸ THUẬT VÀ THUẬT TOÁN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03" name="Shape 203"/>
        <p:cNvGrpSpPr/>
        <p:nvPr/>
      </p:nvGrpSpPr>
      <p:grpSpPr>
        <a:xfrm>
          <a:off x="0" y="0"/>
          <a:ext cx="0" cy="0"/>
          <a:chOff x="0" y="0"/>
          <a:chExt cx="0" cy="0"/>
        </a:xfrm>
      </p:grpSpPr>
      <p:grpSp>
        <p:nvGrpSpPr>
          <p:cNvPr id="204" name="Google Shape;204;p13"/>
          <p:cNvGrpSpPr/>
          <p:nvPr/>
        </p:nvGrpSpPr>
        <p:grpSpPr>
          <a:xfrm>
            <a:off x="1028700" y="3231441"/>
            <a:ext cx="3086100" cy="3086100"/>
            <a:chOff x="0" y="0"/>
            <a:chExt cx="812800" cy="812800"/>
          </a:xfrm>
        </p:grpSpPr>
        <p:sp>
          <p:nvSpPr>
            <p:cNvPr id="205" name="Google Shape;20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C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ChatGPT</a:t>
              </a:r>
              <a:endParaRPr/>
            </a:p>
          </p:txBody>
        </p:sp>
      </p:grpSp>
      <p:grpSp>
        <p:nvGrpSpPr>
          <p:cNvPr id="207" name="Google Shape;207;p13"/>
          <p:cNvGrpSpPr/>
          <p:nvPr/>
        </p:nvGrpSpPr>
        <p:grpSpPr>
          <a:xfrm>
            <a:off x="7600950" y="3285673"/>
            <a:ext cx="3086100" cy="3086100"/>
            <a:chOff x="0" y="0"/>
            <a:chExt cx="812800" cy="812800"/>
          </a:xfrm>
        </p:grpSpPr>
        <p:sp>
          <p:nvSpPr>
            <p:cNvPr id="208" name="Google Shape;20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C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BERT</a:t>
              </a:r>
              <a:endParaRPr/>
            </a:p>
          </p:txBody>
        </p:sp>
      </p:grpSp>
      <p:grpSp>
        <p:nvGrpSpPr>
          <p:cNvPr id="210" name="Google Shape;210;p13"/>
          <p:cNvGrpSpPr/>
          <p:nvPr/>
        </p:nvGrpSpPr>
        <p:grpSpPr>
          <a:xfrm>
            <a:off x="14087696" y="3231441"/>
            <a:ext cx="3086100" cy="3086100"/>
            <a:chOff x="0" y="0"/>
            <a:chExt cx="812800" cy="812800"/>
          </a:xfrm>
        </p:grpSpPr>
        <p:sp>
          <p:nvSpPr>
            <p:cNvPr id="211" name="Google Shape;21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C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NDCG</a:t>
              </a:r>
              <a:endParaRPr/>
            </a:p>
          </p:txBody>
        </p:sp>
      </p:grpSp>
      <p:cxnSp>
        <p:nvCxnSpPr>
          <p:cNvPr id="213" name="Google Shape;213;p13"/>
          <p:cNvCxnSpPr/>
          <p:nvPr/>
        </p:nvCxnSpPr>
        <p:spPr>
          <a:xfrm flipH="1" rot="10800000">
            <a:off x="4114592" y="4847772"/>
            <a:ext cx="3400230" cy="37138"/>
          </a:xfrm>
          <a:prstGeom prst="straightConnector1">
            <a:avLst/>
          </a:prstGeom>
          <a:noFill/>
          <a:ln cap="flat" cmpd="sng" w="38100">
            <a:solidFill>
              <a:srgbClr val="000000"/>
            </a:solidFill>
            <a:prstDash val="solid"/>
            <a:round/>
            <a:headEnd len="lg" w="lg" type="diamond"/>
            <a:tailEnd len="lg" w="lg" type="diamond"/>
          </a:ln>
        </p:spPr>
      </p:cxnSp>
      <p:cxnSp>
        <p:nvCxnSpPr>
          <p:cNvPr id="214" name="Google Shape;214;p13"/>
          <p:cNvCxnSpPr/>
          <p:nvPr/>
        </p:nvCxnSpPr>
        <p:spPr>
          <a:xfrm flipH="1" rot="10800000">
            <a:off x="10687258" y="4810154"/>
            <a:ext cx="3400230" cy="37138"/>
          </a:xfrm>
          <a:prstGeom prst="straightConnector1">
            <a:avLst/>
          </a:prstGeom>
          <a:noFill/>
          <a:ln cap="flat" cmpd="sng" w="38100">
            <a:solidFill>
              <a:srgbClr val="000000"/>
            </a:solidFill>
            <a:prstDash val="solid"/>
            <a:round/>
            <a:headEnd len="lg" w="lg" type="diamond"/>
            <a:tailEnd len="lg" w="lg" type="diamond"/>
          </a:ln>
        </p:spPr>
      </p:cxnSp>
      <p:sp>
        <p:nvSpPr>
          <p:cNvPr id="215" name="Google Shape;215;p13"/>
          <p:cNvSpPr/>
          <p:nvPr/>
        </p:nvSpPr>
        <p:spPr>
          <a:xfrm>
            <a:off x="0" y="6970658"/>
            <a:ext cx="3316342" cy="3316342"/>
          </a:xfrm>
          <a:custGeom>
            <a:rect b="b" l="l" r="r" t="t"/>
            <a:pathLst>
              <a:path extrusionOk="0" h="3316342" w="3316342">
                <a:moveTo>
                  <a:pt x="0" y="0"/>
                </a:moveTo>
                <a:lnTo>
                  <a:pt x="3316342" y="0"/>
                </a:lnTo>
                <a:lnTo>
                  <a:pt x="3316342" y="3316342"/>
                </a:lnTo>
                <a:lnTo>
                  <a:pt x="0" y="3316342"/>
                </a:lnTo>
                <a:lnTo>
                  <a:pt x="0" y="0"/>
                </a:lnTo>
                <a:close/>
              </a:path>
            </a:pathLst>
          </a:custGeom>
          <a:blipFill rotWithShape="1">
            <a:blip r:embed="rId3">
              <a:alphaModFix/>
            </a:blip>
            <a:stretch>
              <a:fillRect b="0" l="0" r="0" t="0"/>
            </a:stretch>
          </a:blipFill>
          <a:ln>
            <a:noFill/>
          </a:ln>
        </p:spPr>
      </p:sp>
      <p:sp>
        <p:nvSpPr>
          <p:cNvPr id="216" name="Google Shape;216;p13"/>
          <p:cNvSpPr txBox="1"/>
          <p:nvPr/>
        </p:nvSpPr>
        <p:spPr>
          <a:xfrm>
            <a:off x="13741974" y="251777"/>
            <a:ext cx="11713984"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MÔ HÌNH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20" name="Shape 220"/>
        <p:cNvGrpSpPr/>
        <p:nvPr/>
      </p:nvGrpSpPr>
      <p:grpSpPr>
        <a:xfrm>
          <a:off x="0" y="0"/>
          <a:ext cx="0" cy="0"/>
          <a:chOff x="0" y="0"/>
          <a:chExt cx="0" cy="0"/>
        </a:xfrm>
      </p:grpSpPr>
      <p:sp>
        <p:nvSpPr>
          <p:cNvPr id="221" name="Google Shape;221;p14"/>
          <p:cNvSpPr/>
          <p:nvPr/>
        </p:nvSpPr>
        <p:spPr>
          <a:xfrm>
            <a:off x="0" y="7041610"/>
            <a:ext cx="4491890" cy="3245390"/>
          </a:xfrm>
          <a:custGeom>
            <a:rect b="b" l="l" r="r" t="t"/>
            <a:pathLst>
              <a:path extrusionOk="0" h="3245390" w="4491890">
                <a:moveTo>
                  <a:pt x="0" y="0"/>
                </a:moveTo>
                <a:lnTo>
                  <a:pt x="4491890" y="0"/>
                </a:lnTo>
                <a:lnTo>
                  <a:pt x="4491890" y="3245390"/>
                </a:lnTo>
                <a:lnTo>
                  <a:pt x="0" y="3245390"/>
                </a:lnTo>
                <a:lnTo>
                  <a:pt x="0" y="0"/>
                </a:lnTo>
                <a:close/>
              </a:path>
            </a:pathLst>
          </a:custGeom>
          <a:blipFill rotWithShape="1">
            <a:blip r:embed="rId3">
              <a:alphaModFix/>
            </a:blip>
            <a:stretch>
              <a:fillRect b="0" l="0" r="0" t="0"/>
            </a:stretch>
          </a:blipFill>
          <a:ln>
            <a:noFill/>
          </a:ln>
        </p:spPr>
      </p:sp>
      <p:sp>
        <p:nvSpPr>
          <p:cNvPr id="222" name="Google Shape;222;p14"/>
          <p:cNvSpPr txBox="1"/>
          <p:nvPr/>
        </p:nvSpPr>
        <p:spPr>
          <a:xfrm>
            <a:off x="13296324" y="251777"/>
            <a:ext cx="11713984"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KỸ THUẬT</a:t>
            </a:r>
            <a:endParaRPr/>
          </a:p>
        </p:txBody>
      </p:sp>
      <p:sp>
        <p:nvSpPr>
          <p:cNvPr id="223" name="Google Shape;223;p14"/>
          <p:cNvSpPr txBox="1"/>
          <p:nvPr/>
        </p:nvSpPr>
        <p:spPr>
          <a:xfrm>
            <a:off x="4229028" y="3013075"/>
            <a:ext cx="9829944" cy="419417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Transfer Learning</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NLP Techniques</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Recommender System Techniques</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Evaluation Metrics</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Fine-tuning and Adaptation</a:t>
            </a:r>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27" name="Shape 227"/>
        <p:cNvGrpSpPr/>
        <p:nvPr/>
      </p:nvGrpSpPr>
      <p:grpSpPr>
        <a:xfrm>
          <a:off x="0" y="0"/>
          <a:ext cx="0" cy="0"/>
          <a:chOff x="0" y="0"/>
          <a:chExt cx="0" cy="0"/>
        </a:xfrm>
      </p:grpSpPr>
      <p:sp>
        <p:nvSpPr>
          <p:cNvPr id="228" name="Google Shape;228;p15"/>
          <p:cNvSpPr/>
          <p:nvPr/>
        </p:nvSpPr>
        <p:spPr>
          <a:xfrm>
            <a:off x="13684028" y="3086100"/>
            <a:ext cx="4603972" cy="4114800"/>
          </a:xfrm>
          <a:custGeom>
            <a:rect b="b" l="l" r="r" t="t"/>
            <a:pathLst>
              <a:path extrusionOk="0" h="4114800" w="4603972">
                <a:moveTo>
                  <a:pt x="0" y="0"/>
                </a:moveTo>
                <a:lnTo>
                  <a:pt x="4603972" y="0"/>
                </a:lnTo>
                <a:lnTo>
                  <a:pt x="4603972" y="4114800"/>
                </a:lnTo>
                <a:lnTo>
                  <a:pt x="0" y="4114800"/>
                </a:lnTo>
                <a:lnTo>
                  <a:pt x="0" y="0"/>
                </a:lnTo>
                <a:close/>
              </a:path>
            </a:pathLst>
          </a:custGeom>
          <a:blipFill rotWithShape="1">
            <a:blip r:embed="rId3">
              <a:alphaModFix/>
            </a:blip>
            <a:stretch>
              <a:fillRect b="0" l="0" r="0" t="0"/>
            </a:stretch>
          </a:blipFill>
          <a:ln>
            <a:noFill/>
          </a:ln>
        </p:spPr>
      </p:sp>
      <p:sp>
        <p:nvSpPr>
          <p:cNvPr id="229" name="Google Shape;229;p15"/>
          <p:cNvSpPr txBox="1"/>
          <p:nvPr/>
        </p:nvSpPr>
        <p:spPr>
          <a:xfrm>
            <a:off x="12431008" y="251777"/>
            <a:ext cx="11713984"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THUẬT TOÁN</a:t>
            </a:r>
            <a:endParaRPr/>
          </a:p>
        </p:txBody>
      </p:sp>
      <p:sp>
        <p:nvSpPr>
          <p:cNvPr id="230" name="Google Shape;230;p15"/>
          <p:cNvSpPr txBox="1"/>
          <p:nvPr/>
        </p:nvSpPr>
        <p:spPr>
          <a:xfrm>
            <a:off x="1028700" y="1586548"/>
            <a:ext cx="13994678" cy="771842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BM25</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Transfer Learning</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Deep Learning Recommender Models</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Evaluation Metrics</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Hybrid Models</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Fine-tuning and Adaptation</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Collaborative Filtering (CF)</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Content-Based Filtering</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Matrix Factorization</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Reinforcement Learning in Recommender Systems</a:t>
            </a:r>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34" name="Shape 234"/>
        <p:cNvGrpSpPr/>
        <p:nvPr/>
      </p:nvGrpSpPr>
      <p:grpSpPr>
        <a:xfrm>
          <a:off x="0" y="0"/>
          <a:ext cx="0" cy="0"/>
          <a:chOff x="0" y="0"/>
          <a:chExt cx="0" cy="0"/>
        </a:xfrm>
      </p:grpSpPr>
      <p:sp>
        <p:nvSpPr>
          <p:cNvPr id="235" name="Google Shape;235;p16"/>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236" name="Google Shape;236;p16"/>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237" name="Google Shape;237;p16"/>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238" name="Google Shape;238;p16"/>
          <p:cNvSpPr/>
          <p:nvPr/>
        </p:nvSpPr>
        <p:spPr>
          <a:xfrm>
            <a:off x="0" y="6172200"/>
            <a:ext cx="4058222" cy="4114800"/>
          </a:xfrm>
          <a:custGeom>
            <a:rect b="b" l="l" r="r" t="t"/>
            <a:pathLst>
              <a:path extrusionOk="0" h="4114800" w="4058222">
                <a:moveTo>
                  <a:pt x="0" y="0"/>
                </a:moveTo>
                <a:lnTo>
                  <a:pt x="4058222" y="0"/>
                </a:lnTo>
                <a:lnTo>
                  <a:pt x="4058222" y="4114800"/>
                </a:lnTo>
                <a:lnTo>
                  <a:pt x="0" y="4114800"/>
                </a:lnTo>
                <a:lnTo>
                  <a:pt x="0" y="0"/>
                </a:lnTo>
                <a:close/>
              </a:path>
            </a:pathLst>
          </a:custGeom>
          <a:blipFill rotWithShape="1">
            <a:blip r:embed="rId5">
              <a:alphaModFix/>
            </a:blip>
            <a:stretch>
              <a:fillRect b="0" l="0" r="0" t="0"/>
            </a:stretch>
          </a:blipFill>
          <a:ln>
            <a:noFill/>
          </a:ln>
        </p:spPr>
      </p:sp>
      <p:sp>
        <p:nvSpPr>
          <p:cNvPr id="239" name="Google Shape;239;p16"/>
          <p:cNvSpPr txBox="1"/>
          <p:nvPr/>
        </p:nvSpPr>
        <p:spPr>
          <a:xfrm>
            <a:off x="3480526" y="3637915"/>
            <a:ext cx="11326948" cy="285877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5.QUY TRÌNH RA QUYẾT ĐỊNH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43" name="Shape 243"/>
        <p:cNvGrpSpPr/>
        <p:nvPr/>
      </p:nvGrpSpPr>
      <p:grpSpPr>
        <a:xfrm>
          <a:off x="0" y="0"/>
          <a:ext cx="0" cy="0"/>
          <a:chOff x="0" y="0"/>
          <a:chExt cx="0" cy="0"/>
        </a:xfrm>
      </p:grpSpPr>
      <p:sp>
        <p:nvSpPr>
          <p:cNvPr id="244" name="Google Shape;244;p17"/>
          <p:cNvSpPr/>
          <p:nvPr/>
        </p:nvSpPr>
        <p:spPr>
          <a:xfrm>
            <a:off x="2984412" y="2081773"/>
            <a:ext cx="12319177" cy="6717654"/>
          </a:xfrm>
          <a:custGeom>
            <a:rect b="b" l="l" r="r" t="t"/>
            <a:pathLst>
              <a:path extrusionOk="0" h="6717654" w="12319177">
                <a:moveTo>
                  <a:pt x="0" y="0"/>
                </a:moveTo>
                <a:lnTo>
                  <a:pt x="12319176" y="0"/>
                </a:lnTo>
                <a:lnTo>
                  <a:pt x="12319176" y="6717655"/>
                </a:lnTo>
                <a:lnTo>
                  <a:pt x="0" y="6717655"/>
                </a:lnTo>
                <a:lnTo>
                  <a:pt x="0" y="0"/>
                </a:lnTo>
                <a:close/>
              </a:path>
            </a:pathLst>
          </a:custGeom>
          <a:blipFill rotWithShape="1">
            <a:blip r:embed="rId3">
              <a:alphaModFix/>
            </a:blip>
            <a:stretch>
              <a:fillRect b="0" l="0" r="0" t="0"/>
            </a:stretch>
          </a:blipFill>
          <a:ln>
            <a:noFill/>
          </a:ln>
        </p:spPr>
      </p:sp>
      <p:sp>
        <p:nvSpPr>
          <p:cNvPr id="245" name="Google Shape;245;p17"/>
          <p:cNvSpPr txBox="1"/>
          <p:nvPr/>
        </p:nvSpPr>
        <p:spPr>
          <a:xfrm>
            <a:off x="12404613" y="251777"/>
            <a:ext cx="1676469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 QUY TRÌNH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49" name="Shape 249"/>
        <p:cNvGrpSpPr/>
        <p:nvPr/>
      </p:nvGrpSpPr>
      <p:grpSpPr>
        <a:xfrm>
          <a:off x="0" y="0"/>
          <a:ext cx="0" cy="0"/>
          <a:chOff x="0" y="0"/>
          <a:chExt cx="0" cy="0"/>
        </a:xfrm>
      </p:grpSpPr>
      <p:sp>
        <p:nvSpPr>
          <p:cNvPr id="250" name="Google Shape;250;p18"/>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251" name="Google Shape;251;p18"/>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252" name="Google Shape;252;p18"/>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253" name="Google Shape;253;p18"/>
          <p:cNvSpPr/>
          <p:nvPr/>
        </p:nvSpPr>
        <p:spPr>
          <a:xfrm>
            <a:off x="0" y="6594040"/>
            <a:ext cx="3787651" cy="3692960"/>
          </a:xfrm>
          <a:custGeom>
            <a:rect b="b" l="l" r="r" t="t"/>
            <a:pathLst>
              <a:path extrusionOk="0" h="3692960" w="3787651">
                <a:moveTo>
                  <a:pt x="0" y="0"/>
                </a:moveTo>
                <a:lnTo>
                  <a:pt x="3787651" y="0"/>
                </a:lnTo>
                <a:lnTo>
                  <a:pt x="3787651" y="3692960"/>
                </a:lnTo>
                <a:lnTo>
                  <a:pt x="0" y="3692960"/>
                </a:lnTo>
                <a:lnTo>
                  <a:pt x="0" y="0"/>
                </a:lnTo>
                <a:close/>
              </a:path>
            </a:pathLst>
          </a:custGeom>
          <a:blipFill rotWithShape="1">
            <a:blip r:embed="rId5">
              <a:alphaModFix/>
            </a:blip>
            <a:stretch>
              <a:fillRect b="0" l="0" r="0" t="0"/>
            </a:stretch>
          </a:blipFill>
          <a:ln>
            <a:noFill/>
          </a:ln>
        </p:spPr>
      </p:sp>
      <p:sp>
        <p:nvSpPr>
          <p:cNvPr id="254" name="Google Shape;254;p18"/>
          <p:cNvSpPr txBox="1"/>
          <p:nvPr/>
        </p:nvSpPr>
        <p:spPr>
          <a:xfrm>
            <a:off x="3612004" y="4338420"/>
            <a:ext cx="11326948" cy="140144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6.KẾT QUẢ ĐẠT ĐƯỢC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58" name="Shape 258"/>
        <p:cNvGrpSpPr/>
        <p:nvPr/>
      </p:nvGrpSpPr>
      <p:grpSpPr>
        <a:xfrm>
          <a:off x="0" y="0"/>
          <a:ext cx="0" cy="0"/>
          <a:chOff x="0" y="0"/>
          <a:chExt cx="0" cy="0"/>
        </a:xfrm>
      </p:grpSpPr>
      <p:sp>
        <p:nvSpPr>
          <p:cNvPr id="259" name="Google Shape;259;p19"/>
          <p:cNvSpPr txBox="1"/>
          <p:nvPr/>
        </p:nvSpPr>
        <p:spPr>
          <a:xfrm>
            <a:off x="8542307" y="251777"/>
            <a:ext cx="1676469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PHÁT BIỂU KẾT QUẢ</a:t>
            </a:r>
            <a:endParaRPr/>
          </a:p>
        </p:txBody>
      </p:sp>
      <p:sp>
        <p:nvSpPr>
          <p:cNvPr id="260" name="Google Shape;260;p19"/>
          <p:cNvSpPr txBox="1"/>
          <p:nvPr/>
        </p:nvSpPr>
        <p:spPr>
          <a:xfrm>
            <a:off x="0" y="1586548"/>
            <a:ext cx="18288000" cy="912812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Sau các thử nghiệm, nhóm tác giả có các kết quả chính sau: </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 ChatGPT có thể đạt được mức độ ưu tiên nhất trong khả năng xếp hạng của các LLM khác. </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 ChatGPT giỏi nhất trong việc xếp hạng theo danh sách và theo cặp, trong khi không quá xuất sắc trong việc xếp hạng từng mục riêng lẻ. </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ChatGPT có thể vượt qua hệ thống truyền tải mô hình bằng chế độ huấn luyện dữ liệu. </a:t>
            </a:r>
            <a:endParaRPr/>
          </a:p>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Xem xét các cải thiện về chi phí, nhóm tác giả đề xuất xếp hạng theo danh sách cho các hệ thống sản xuất dựa trên LLM trong thực tế. </a:t>
            </a:r>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06" name="Shape 106"/>
        <p:cNvGrpSpPr/>
        <p:nvPr/>
      </p:nvGrpSpPr>
      <p:grpSpPr>
        <a:xfrm>
          <a:off x="0" y="0"/>
          <a:ext cx="0" cy="0"/>
          <a:chOff x="0" y="0"/>
          <a:chExt cx="0" cy="0"/>
        </a:xfrm>
      </p:grpSpPr>
      <p:sp>
        <p:nvSpPr>
          <p:cNvPr id="107" name="Google Shape;107;p2"/>
          <p:cNvSpPr/>
          <p:nvPr/>
        </p:nvSpPr>
        <p:spPr>
          <a:xfrm flipH="1">
            <a:off x="-3612170" y="7166962"/>
            <a:ext cx="13528622" cy="6240077"/>
          </a:xfrm>
          <a:custGeom>
            <a:rect b="b" l="l" r="r" t="t"/>
            <a:pathLst>
              <a:path extrusionOk="0" h="6240077" w="13528622">
                <a:moveTo>
                  <a:pt x="13528621" y="0"/>
                </a:moveTo>
                <a:lnTo>
                  <a:pt x="0" y="0"/>
                </a:lnTo>
                <a:lnTo>
                  <a:pt x="0" y="6240076"/>
                </a:lnTo>
                <a:lnTo>
                  <a:pt x="13528621" y="6240076"/>
                </a:lnTo>
                <a:lnTo>
                  <a:pt x="13528621" y="0"/>
                </a:lnTo>
                <a:close/>
              </a:path>
            </a:pathLst>
          </a:custGeom>
          <a:blipFill rotWithShape="1">
            <a:blip r:embed="rId3">
              <a:alphaModFix/>
            </a:blip>
            <a:stretch>
              <a:fillRect b="0" l="0" r="0" t="0"/>
            </a:stretch>
          </a:blipFill>
          <a:ln>
            <a:noFill/>
          </a:ln>
        </p:spPr>
      </p:sp>
      <p:sp>
        <p:nvSpPr>
          <p:cNvPr id="108" name="Google Shape;108;p2"/>
          <p:cNvSpPr/>
          <p:nvPr/>
        </p:nvSpPr>
        <p:spPr>
          <a:xfrm flipH="1">
            <a:off x="-915874" y="126178"/>
            <a:ext cx="6579347" cy="2623515"/>
          </a:xfrm>
          <a:custGeom>
            <a:rect b="b" l="l" r="r" t="t"/>
            <a:pathLst>
              <a:path extrusionOk="0" h="2623515" w="6579347">
                <a:moveTo>
                  <a:pt x="6579348" y="0"/>
                </a:moveTo>
                <a:lnTo>
                  <a:pt x="0" y="0"/>
                </a:lnTo>
                <a:lnTo>
                  <a:pt x="0" y="2623515"/>
                </a:lnTo>
                <a:lnTo>
                  <a:pt x="6579348" y="2623515"/>
                </a:lnTo>
                <a:lnTo>
                  <a:pt x="6579348" y="0"/>
                </a:lnTo>
                <a:close/>
              </a:path>
            </a:pathLst>
          </a:custGeom>
          <a:blipFill rotWithShape="1">
            <a:blip r:embed="rId4">
              <a:alphaModFix/>
            </a:blip>
            <a:stretch>
              <a:fillRect b="0" l="0" r="0" t="0"/>
            </a:stretch>
          </a:blipFill>
          <a:ln>
            <a:noFill/>
          </a:ln>
        </p:spPr>
      </p:sp>
      <p:sp>
        <p:nvSpPr>
          <p:cNvPr id="109" name="Google Shape;109;p2"/>
          <p:cNvSpPr/>
          <p:nvPr/>
        </p:nvSpPr>
        <p:spPr>
          <a:xfrm flipH="1" rot="630917">
            <a:off x="13946191" y="8609644"/>
            <a:ext cx="5096903" cy="2029494"/>
          </a:xfrm>
          <a:custGeom>
            <a:rect b="b" l="l" r="r" t="t"/>
            <a:pathLst>
              <a:path extrusionOk="0" h="2029494" w="5096903">
                <a:moveTo>
                  <a:pt x="5096903" y="0"/>
                </a:moveTo>
                <a:lnTo>
                  <a:pt x="0" y="0"/>
                </a:lnTo>
                <a:lnTo>
                  <a:pt x="0" y="2029494"/>
                </a:lnTo>
                <a:lnTo>
                  <a:pt x="5096903" y="2029494"/>
                </a:lnTo>
                <a:lnTo>
                  <a:pt x="5096903" y="0"/>
                </a:lnTo>
                <a:close/>
              </a:path>
            </a:pathLst>
          </a:custGeom>
          <a:blipFill rotWithShape="1">
            <a:blip r:embed="rId5">
              <a:alphaModFix/>
            </a:blip>
            <a:stretch>
              <a:fillRect b="0" l="0" r="0" t="0"/>
            </a:stretch>
          </a:blipFill>
          <a:ln>
            <a:noFill/>
          </a:ln>
        </p:spPr>
      </p:sp>
      <p:grpSp>
        <p:nvGrpSpPr>
          <p:cNvPr id="110" name="Google Shape;110;p2"/>
          <p:cNvGrpSpPr/>
          <p:nvPr/>
        </p:nvGrpSpPr>
        <p:grpSpPr>
          <a:xfrm>
            <a:off x="2083579" y="2496536"/>
            <a:ext cx="14120846" cy="5187163"/>
            <a:chOff x="0" y="-66675"/>
            <a:chExt cx="3719070" cy="1366166"/>
          </a:xfrm>
        </p:grpSpPr>
        <p:sp>
          <p:nvSpPr>
            <p:cNvPr id="111" name="Google Shape;111;p2"/>
            <p:cNvSpPr/>
            <p:nvPr/>
          </p:nvSpPr>
          <p:spPr>
            <a:xfrm>
              <a:off x="0" y="0"/>
              <a:ext cx="3719070" cy="1299491"/>
            </a:xfrm>
            <a:custGeom>
              <a:rect b="b" l="l" r="r" t="t"/>
              <a:pathLst>
                <a:path extrusionOk="0" h="1299491" w="3719070">
                  <a:moveTo>
                    <a:pt x="0" y="0"/>
                  </a:moveTo>
                  <a:lnTo>
                    <a:pt x="3719070" y="0"/>
                  </a:lnTo>
                  <a:lnTo>
                    <a:pt x="3719070" y="1299491"/>
                  </a:lnTo>
                  <a:lnTo>
                    <a:pt x="0" y="1299491"/>
                  </a:lnTo>
                  <a:close/>
                </a:path>
              </a:pathLst>
            </a:custGeom>
            <a:solidFill>
              <a:srgbClr val="868B64"/>
            </a:solidFill>
            <a:ln>
              <a:noFill/>
            </a:ln>
          </p:spPr>
        </p:sp>
        <p:sp>
          <p:nvSpPr>
            <p:cNvPr id="112" name="Google Shape;112;p2"/>
            <p:cNvSpPr txBox="1"/>
            <p:nvPr/>
          </p:nvSpPr>
          <p:spPr>
            <a:xfrm>
              <a:off x="0" y="-66675"/>
              <a:ext cx="3719069" cy="1366166"/>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Trương Ý Nhi                          20521720</a:t>
              </a:r>
              <a:endParaRPr/>
            </a:p>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Hoàng Thị Hòa                       20521330 </a:t>
              </a:r>
              <a:endParaRPr/>
            </a:p>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 Trần Quốc Trung                   20520947</a:t>
              </a:r>
              <a:endParaRPr/>
            </a:p>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 Đặng Quang Trung              20522067</a:t>
              </a:r>
              <a:endParaRPr/>
            </a:p>
          </p:txBody>
        </p:sp>
      </p:grpSp>
      <p:sp>
        <p:nvSpPr>
          <p:cNvPr id="113" name="Google Shape;113;p2"/>
          <p:cNvSpPr txBox="1"/>
          <p:nvPr/>
        </p:nvSpPr>
        <p:spPr>
          <a:xfrm>
            <a:off x="9627138" y="242253"/>
            <a:ext cx="8660862" cy="14109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200" u="none" cap="none" strike="noStrike">
                <a:solidFill>
                  <a:srgbClr val="DB8F5C"/>
                </a:solidFill>
                <a:latin typeface="Sedgwick Ave"/>
                <a:ea typeface="Sedgwick Ave"/>
                <a:cs typeface="Sedgwick Ave"/>
                <a:sym typeface="Sedgwick Ave"/>
              </a:rPr>
              <a:t>THÀNH VIÊN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64" name="Shape 264"/>
        <p:cNvGrpSpPr/>
        <p:nvPr/>
      </p:nvGrpSpPr>
      <p:grpSpPr>
        <a:xfrm>
          <a:off x="0" y="0"/>
          <a:ext cx="0" cy="0"/>
          <a:chOff x="0" y="0"/>
          <a:chExt cx="0" cy="0"/>
        </a:xfrm>
      </p:grpSpPr>
      <p:sp>
        <p:nvSpPr>
          <p:cNvPr id="265" name="Google Shape;265;p20"/>
          <p:cNvSpPr/>
          <p:nvPr/>
        </p:nvSpPr>
        <p:spPr>
          <a:xfrm>
            <a:off x="0" y="6172200"/>
            <a:ext cx="4140679" cy="4114800"/>
          </a:xfrm>
          <a:custGeom>
            <a:rect b="b" l="l" r="r" t="t"/>
            <a:pathLst>
              <a:path extrusionOk="0" h="4114800" w="4140679">
                <a:moveTo>
                  <a:pt x="0" y="0"/>
                </a:moveTo>
                <a:lnTo>
                  <a:pt x="4140679" y="0"/>
                </a:lnTo>
                <a:lnTo>
                  <a:pt x="4140679" y="4114800"/>
                </a:lnTo>
                <a:lnTo>
                  <a:pt x="0" y="4114800"/>
                </a:lnTo>
                <a:lnTo>
                  <a:pt x="0" y="0"/>
                </a:lnTo>
                <a:close/>
              </a:path>
            </a:pathLst>
          </a:custGeom>
          <a:blipFill rotWithShape="1">
            <a:blip r:embed="rId3">
              <a:alphaModFix/>
            </a:blip>
            <a:stretch>
              <a:fillRect b="0" l="0" r="0" t="0"/>
            </a:stretch>
          </a:blipFill>
          <a:ln>
            <a:noFill/>
          </a:ln>
        </p:spPr>
      </p:sp>
      <p:sp>
        <p:nvSpPr>
          <p:cNvPr id="266" name="Google Shape;266;p20"/>
          <p:cNvSpPr/>
          <p:nvPr/>
        </p:nvSpPr>
        <p:spPr>
          <a:xfrm>
            <a:off x="14699396" y="6639117"/>
            <a:ext cx="3588604" cy="3647883"/>
          </a:xfrm>
          <a:custGeom>
            <a:rect b="b" l="l" r="r" t="t"/>
            <a:pathLst>
              <a:path extrusionOk="0" h="3647883" w="3588604">
                <a:moveTo>
                  <a:pt x="0" y="0"/>
                </a:moveTo>
                <a:lnTo>
                  <a:pt x="3588604" y="0"/>
                </a:lnTo>
                <a:lnTo>
                  <a:pt x="3588604" y="3647883"/>
                </a:lnTo>
                <a:lnTo>
                  <a:pt x="0" y="3647883"/>
                </a:lnTo>
                <a:lnTo>
                  <a:pt x="0" y="0"/>
                </a:lnTo>
                <a:close/>
              </a:path>
            </a:pathLst>
          </a:custGeom>
          <a:blipFill rotWithShape="1">
            <a:blip r:embed="rId4">
              <a:alphaModFix/>
            </a:blip>
            <a:stretch>
              <a:fillRect b="0" l="0" r="0" t="0"/>
            </a:stretch>
          </a:blipFill>
          <a:ln>
            <a:noFill/>
          </a:ln>
        </p:spPr>
      </p:sp>
      <p:sp>
        <p:nvSpPr>
          <p:cNvPr id="267" name="Google Shape;267;p20"/>
          <p:cNvSpPr txBox="1"/>
          <p:nvPr/>
        </p:nvSpPr>
        <p:spPr>
          <a:xfrm>
            <a:off x="8542307" y="251777"/>
            <a:ext cx="1676469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PHÁT BIỂU KẾT QUẢ</a:t>
            </a:r>
            <a:endParaRPr/>
          </a:p>
        </p:txBody>
      </p:sp>
      <p:sp>
        <p:nvSpPr>
          <p:cNvPr id="268" name="Google Shape;268;p20"/>
          <p:cNvSpPr txBox="1"/>
          <p:nvPr/>
        </p:nvSpPr>
        <p:spPr>
          <a:xfrm>
            <a:off x="0" y="1957923"/>
            <a:ext cx="18288000" cy="207962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ChatGPT có tiềm năng trong các vấn đề có khả năng giải thích thích hợp và có khả năng hiểu biết tốt về sự tương đồng giữa các mục.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72" name="Shape 272"/>
        <p:cNvGrpSpPr/>
        <p:nvPr/>
      </p:nvGrpSpPr>
      <p:grpSpPr>
        <a:xfrm>
          <a:off x="0" y="0"/>
          <a:ext cx="0" cy="0"/>
          <a:chOff x="0" y="0"/>
          <a:chExt cx="0" cy="0"/>
        </a:xfrm>
      </p:grpSpPr>
      <p:sp>
        <p:nvSpPr>
          <p:cNvPr id="273" name="Google Shape;273;p21"/>
          <p:cNvSpPr txBox="1"/>
          <p:nvPr/>
        </p:nvSpPr>
        <p:spPr>
          <a:xfrm>
            <a:off x="871475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SO SÁNH, ĐÁNH GIÁ</a:t>
            </a:r>
            <a:endParaRPr/>
          </a:p>
        </p:txBody>
      </p:sp>
      <p:sp>
        <p:nvSpPr>
          <p:cNvPr id="274" name="Google Shape;274;p21"/>
          <p:cNvSpPr txBox="1"/>
          <p:nvPr/>
        </p:nvSpPr>
        <p:spPr>
          <a:xfrm>
            <a:off x="0" y="1920786"/>
            <a:ext cx="6380956" cy="278447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RQ1: Hiệu suất tổng thể:</a:t>
            </a:r>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p:txBody>
      </p:sp>
      <p:sp>
        <p:nvSpPr>
          <p:cNvPr id="275" name="Google Shape;275;p21"/>
          <p:cNvSpPr/>
          <p:nvPr/>
        </p:nvSpPr>
        <p:spPr>
          <a:xfrm>
            <a:off x="3432485" y="2730212"/>
            <a:ext cx="11423030" cy="7221916"/>
          </a:xfrm>
          <a:custGeom>
            <a:rect b="b" l="l" r="r" t="t"/>
            <a:pathLst>
              <a:path extrusionOk="0" h="7221916" w="11423030">
                <a:moveTo>
                  <a:pt x="0" y="0"/>
                </a:moveTo>
                <a:lnTo>
                  <a:pt x="11423030" y="0"/>
                </a:lnTo>
                <a:lnTo>
                  <a:pt x="11423030" y="7221916"/>
                </a:lnTo>
                <a:lnTo>
                  <a:pt x="0" y="722191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79" name="Shape 279"/>
        <p:cNvGrpSpPr/>
        <p:nvPr/>
      </p:nvGrpSpPr>
      <p:grpSpPr>
        <a:xfrm>
          <a:off x="0" y="0"/>
          <a:ext cx="0" cy="0"/>
          <a:chOff x="0" y="0"/>
          <a:chExt cx="0" cy="0"/>
        </a:xfrm>
      </p:grpSpPr>
      <p:sp>
        <p:nvSpPr>
          <p:cNvPr id="280" name="Google Shape;280;p22"/>
          <p:cNvSpPr txBox="1"/>
          <p:nvPr/>
        </p:nvSpPr>
        <p:spPr>
          <a:xfrm>
            <a:off x="0" y="1920786"/>
            <a:ext cx="11338070" cy="207962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RQ2: So sánh với các mô hình lọc cộng tác:</a:t>
            </a:r>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p:txBody>
      </p:sp>
      <p:sp>
        <p:nvSpPr>
          <p:cNvPr id="281" name="Google Shape;281;p22"/>
          <p:cNvSpPr/>
          <p:nvPr/>
        </p:nvSpPr>
        <p:spPr>
          <a:xfrm>
            <a:off x="5180026" y="2993936"/>
            <a:ext cx="7927948" cy="6505171"/>
          </a:xfrm>
          <a:custGeom>
            <a:rect b="b" l="l" r="r" t="t"/>
            <a:pathLst>
              <a:path extrusionOk="0" h="6505171" w="7927948">
                <a:moveTo>
                  <a:pt x="0" y="0"/>
                </a:moveTo>
                <a:lnTo>
                  <a:pt x="7927948" y="0"/>
                </a:lnTo>
                <a:lnTo>
                  <a:pt x="7927948" y="6505171"/>
                </a:lnTo>
                <a:lnTo>
                  <a:pt x="0" y="6505171"/>
                </a:lnTo>
                <a:lnTo>
                  <a:pt x="0" y="0"/>
                </a:lnTo>
                <a:close/>
              </a:path>
            </a:pathLst>
          </a:custGeom>
          <a:blipFill rotWithShape="1">
            <a:blip r:embed="rId3">
              <a:alphaModFix/>
            </a:blip>
            <a:stretch>
              <a:fillRect b="0" l="0" r="0" t="0"/>
            </a:stretch>
          </a:blipFill>
          <a:ln>
            <a:noFill/>
          </a:ln>
        </p:spPr>
      </p:sp>
      <p:sp>
        <p:nvSpPr>
          <p:cNvPr id="282" name="Google Shape;282;p22"/>
          <p:cNvSpPr txBox="1"/>
          <p:nvPr/>
        </p:nvSpPr>
        <p:spPr>
          <a:xfrm>
            <a:off x="871475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SO SÁNH, ĐÁNH GIÁ</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86" name="Shape 286"/>
        <p:cNvGrpSpPr/>
        <p:nvPr/>
      </p:nvGrpSpPr>
      <p:grpSpPr>
        <a:xfrm>
          <a:off x="0" y="0"/>
          <a:ext cx="0" cy="0"/>
          <a:chOff x="0" y="0"/>
          <a:chExt cx="0" cy="0"/>
        </a:xfrm>
      </p:grpSpPr>
      <p:sp>
        <p:nvSpPr>
          <p:cNvPr id="287" name="Google Shape;287;p23"/>
          <p:cNvSpPr txBox="1"/>
          <p:nvPr/>
        </p:nvSpPr>
        <p:spPr>
          <a:xfrm>
            <a:off x="871475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SO SÁNH, ĐÁNH GIÁ</a:t>
            </a:r>
            <a:endParaRPr/>
          </a:p>
        </p:txBody>
      </p:sp>
      <p:sp>
        <p:nvSpPr>
          <p:cNvPr id="288" name="Google Shape;288;p23"/>
          <p:cNvSpPr/>
          <p:nvPr/>
        </p:nvSpPr>
        <p:spPr>
          <a:xfrm>
            <a:off x="3018459" y="2988118"/>
            <a:ext cx="12251082" cy="4310763"/>
          </a:xfrm>
          <a:custGeom>
            <a:rect b="b" l="l" r="r" t="t"/>
            <a:pathLst>
              <a:path extrusionOk="0" h="4310763" w="12251082">
                <a:moveTo>
                  <a:pt x="0" y="0"/>
                </a:moveTo>
                <a:lnTo>
                  <a:pt x="12251082" y="0"/>
                </a:lnTo>
                <a:lnTo>
                  <a:pt x="12251082" y="4310764"/>
                </a:lnTo>
                <a:lnTo>
                  <a:pt x="0" y="4310764"/>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92" name="Shape 292"/>
        <p:cNvGrpSpPr/>
        <p:nvPr/>
      </p:nvGrpSpPr>
      <p:grpSpPr>
        <a:xfrm>
          <a:off x="0" y="0"/>
          <a:ext cx="0" cy="0"/>
          <a:chOff x="0" y="0"/>
          <a:chExt cx="0" cy="0"/>
        </a:xfrm>
      </p:grpSpPr>
      <p:sp>
        <p:nvSpPr>
          <p:cNvPr id="293" name="Google Shape;293;p24"/>
          <p:cNvSpPr txBox="1"/>
          <p:nvPr/>
        </p:nvSpPr>
        <p:spPr>
          <a:xfrm>
            <a:off x="8789032"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SO SÁNH, ĐÁNH GIÁ</a:t>
            </a:r>
            <a:endParaRPr/>
          </a:p>
        </p:txBody>
      </p:sp>
      <p:sp>
        <p:nvSpPr>
          <p:cNvPr id="294" name="Google Shape;294;p24"/>
          <p:cNvSpPr txBox="1"/>
          <p:nvPr/>
        </p:nvSpPr>
        <p:spPr>
          <a:xfrm>
            <a:off x="0" y="1920786"/>
            <a:ext cx="9661309" cy="207962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RQ3: Mở rộng hiệu suất theo chi phí:</a:t>
            </a:r>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p:txBody>
      </p:sp>
      <p:sp>
        <p:nvSpPr>
          <p:cNvPr id="295" name="Google Shape;295;p24"/>
          <p:cNvSpPr/>
          <p:nvPr/>
        </p:nvSpPr>
        <p:spPr>
          <a:xfrm>
            <a:off x="2967744" y="4000412"/>
            <a:ext cx="12352512" cy="3821429"/>
          </a:xfrm>
          <a:custGeom>
            <a:rect b="b" l="l" r="r" t="t"/>
            <a:pathLst>
              <a:path extrusionOk="0" h="3821429" w="12352512">
                <a:moveTo>
                  <a:pt x="0" y="0"/>
                </a:moveTo>
                <a:lnTo>
                  <a:pt x="12352512" y="0"/>
                </a:lnTo>
                <a:lnTo>
                  <a:pt x="12352512" y="3821429"/>
                </a:lnTo>
                <a:lnTo>
                  <a:pt x="0" y="3821429"/>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299" name="Shape 299"/>
        <p:cNvGrpSpPr/>
        <p:nvPr/>
      </p:nvGrpSpPr>
      <p:grpSpPr>
        <a:xfrm>
          <a:off x="0" y="0"/>
          <a:ext cx="0" cy="0"/>
          <a:chOff x="0" y="0"/>
          <a:chExt cx="0" cy="0"/>
        </a:xfrm>
      </p:grpSpPr>
      <p:sp>
        <p:nvSpPr>
          <p:cNvPr id="300" name="Google Shape;300;p25"/>
          <p:cNvSpPr/>
          <p:nvPr/>
        </p:nvSpPr>
        <p:spPr>
          <a:xfrm>
            <a:off x="3019610" y="2975999"/>
            <a:ext cx="12248780" cy="4335003"/>
          </a:xfrm>
          <a:custGeom>
            <a:rect b="b" l="l" r="r" t="t"/>
            <a:pathLst>
              <a:path extrusionOk="0" h="4335003" w="12248780">
                <a:moveTo>
                  <a:pt x="0" y="0"/>
                </a:moveTo>
                <a:lnTo>
                  <a:pt x="12248780" y="0"/>
                </a:lnTo>
                <a:lnTo>
                  <a:pt x="12248780" y="4335002"/>
                </a:lnTo>
                <a:lnTo>
                  <a:pt x="0" y="4335002"/>
                </a:lnTo>
                <a:lnTo>
                  <a:pt x="0" y="0"/>
                </a:lnTo>
                <a:close/>
              </a:path>
            </a:pathLst>
          </a:custGeom>
          <a:blipFill rotWithShape="1">
            <a:blip r:embed="rId3">
              <a:alphaModFix/>
            </a:blip>
            <a:stretch>
              <a:fillRect b="0" l="0" r="0" t="0"/>
            </a:stretch>
          </a:blipFill>
          <a:ln>
            <a:noFill/>
          </a:ln>
        </p:spPr>
      </p:sp>
      <p:sp>
        <p:nvSpPr>
          <p:cNvPr id="301" name="Google Shape;301;p25"/>
          <p:cNvSpPr txBox="1"/>
          <p:nvPr/>
        </p:nvSpPr>
        <p:spPr>
          <a:xfrm>
            <a:off x="871475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SO SÁNH, ĐÁNH GIÁ</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05" name="Shape 305"/>
        <p:cNvGrpSpPr/>
        <p:nvPr/>
      </p:nvGrpSpPr>
      <p:grpSpPr>
        <a:xfrm>
          <a:off x="0" y="0"/>
          <a:ext cx="0" cy="0"/>
          <a:chOff x="0" y="0"/>
          <a:chExt cx="0" cy="0"/>
        </a:xfrm>
      </p:grpSpPr>
      <p:sp>
        <p:nvSpPr>
          <p:cNvPr id="306" name="Google Shape;306;p26"/>
          <p:cNvSpPr txBox="1"/>
          <p:nvPr/>
        </p:nvSpPr>
        <p:spPr>
          <a:xfrm>
            <a:off x="871475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SO SÁNH, ĐÁNH GIÁ</a:t>
            </a:r>
            <a:endParaRPr/>
          </a:p>
        </p:txBody>
      </p:sp>
      <p:sp>
        <p:nvSpPr>
          <p:cNvPr id="307" name="Google Shape;307;p26"/>
          <p:cNvSpPr txBox="1"/>
          <p:nvPr/>
        </p:nvSpPr>
        <p:spPr>
          <a:xfrm>
            <a:off x="0" y="1809373"/>
            <a:ext cx="13975846" cy="207962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000000"/>
                </a:solidFill>
                <a:latin typeface="Montserrat"/>
                <a:ea typeface="Montserrat"/>
                <a:cs typeface="Montserrat"/>
                <a:sym typeface="Montserrat"/>
              </a:rPr>
              <a:t>RQ4: Ví dụ về hiệu suất dưới các bức ảnh khác nhau:</a:t>
            </a:r>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a:p>
            <a:pPr indent="0" lvl="0" marL="0" marR="0" rtl="0" algn="l">
              <a:lnSpc>
                <a:spcPct val="140010"/>
              </a:lnSpc>
              <a:spcBef>
                <a:spcPts val="0"/>
              </a:spcBef>
              <a:spcAft>
                <a:spcPts val="0"/>
              </a:spcAft>
              <a:buNone/>
            </a:pPr>
            <a:r>
              <a:t/>
            </a:r>
            <a:endParaRPr b="1" i="0" sz="3999" u="none" cap="none" strike="noStrike">
              <a:solidFill>
                <a:srgbClr val="000000"/>
              </a:solidFill>
              <a:latin typeface="Montserrat"/>
              <a:ea typeface="Montserrat"/>
              <a:cs typeface="Montserrat"/>
              <a:sym typeface="Montserrat"/>
            </a:endParaRPr>
          </a:p>
        </p:txBody>
      </p:sp>
      <p:sp>
        <p:nvSpPr>
          <p:cNvPr id="308" name="Google Shape;308;p26"/>
          <p:cNvSpPr/>
          <p:nvPr/>
        </p:nvSpPr>
        <p:spPr>
          <a:xfrm>
            <a:off x="3045212" y="3797506"/>
            <a:ext cx="12197575" cy="5460794"/>
          </a:xfrm>
          <a:custGeom>
            <a:rect b="b" l="l" r="r" t="t"/>
            <a:pathLst>
              <a:path extrusionOk="0" h="5460794" w="12197575">
                <a:moveTo>
                  <a:pt x="0" y="0"/>
                </a:moveTo>
                <a:lnTo>
                  <a:pt x="12197576" y="0"/>
                </a:lnTo>
                <a:lnTo>
                  <a:pt x="12197576" y="5460794"/>
                </a:lnTo>
                <a:lnTo>
                  <a:pt x="0" y="5460794"/>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12" name="Shape 312"/>
        <p:cNvGrpSpPr/>
        <p:nvPr/>
      </p:nvGrpSpPr>
      <p:grpSpPr>
        <a:xfrm>
          <a:off x="0" y="0"/>
          <a:ext cx="0" cy="0"/>
          <a:chOff x="0" y="0"/>
          <a:chExt cx="0" cy="0"/>
        </a:xfrm>
      </p:grpSpPr>
      <p:sp>
        <p:nvSpPr>
          <p:cNvPr id="313" name="Google Shape;313;p27"/>
          <p:cNvSpPr/>
          <p:nvPr/>
        </p:nvSpPr>
        <p:spPr>
          <a:xfrm>
            <a:off x="0" y="6784399"/>
            <a:ext cx="4337075" cy="4114800"/>
          </a:xfrm>
          <a:custGeom>
            <a:rect b="b" l="l" r="r" t="t"/>
            <a:pathLst>
              <a:path extrusionOk="0" h="4114800" w="4337075">
                <a:moveTo>
                  <a:pt x="0" y="0"/>
                </a:moveTo>
                <a:lnTo>
                  <a:pt x="4337075" y="0"/>
                </a:lnTo>
                <a:lnTo>
                  <a:pt x="4337075" y="4114800"/>
                </a:lnTo>
                <a:lnTo>
                  <a:pt x="0" y="4114800"/>
                </a:lnTo>
                <a:lnTo>
                  <a:pt x="0" y="0"/>
                </a:lnTo>
                <a:close/>
              </a:path>
            </a:pathLst>
          </a:custGeom>
          <a:blipFill rotWithShape="1">
            <a:blip r:embed="rId3">
              <a:alphaModFix/>
            </a:blip>
            <a:stretch>
              <a:fillRect b="0" l="0" r="0" t="0"/>
            </a:stretch>
          </a:blipFill>
          <a:ln>
            <a:noFill/>
          </a:ln>
        </p:spPr>
      </p:sp>
      <p:sp>
        <p:nvSpPr>
          <p:cNvPr id="314" name="Google Shape;314;p27"/>
          <p:cNvSpPr txBox="1"/>
          <p:nvPr/>
        </p:nvSpPr>
        <p:spPr>
          <a:xfrm>
            <a:off x="5335239" y="251777"/>
            <a:ext cx="1322096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Ý NGHĨA, ÁP DỤNG THỰC TẾ</a:t>
            </a:r>
            <a:endParaRPr/>
          </a:p>
        </p:txBody>
      </p:sp>
      <p:sp>
        <p:nvSpPr>
          <p:cNvPr id="315" name="Google Shape;315;p27"/>
          <p:cNvSpPr txBox="1"/>
          <p:nvPr/>
        </p:nvSpPr>
        <p:spPr>
          <a:xfrm>
            <a:off x="0" y="2670353"/>
            <a:ext cx="18288000" cy="137477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Mở ra một hướng nghiên cứu mới cho việc kết hợp ChatGPT với hệ thống gợi ý. </a:t>
            </a:r>
            <a:endParaRPr/>
          </a:p>
        </p:txBody>
      </p:sp>
      <p:sp>
        <p:nvSpPr>
          <p:cNvPr id="316" name="Google Shape;316;p27"/>
          <p:cNvSpPr txBox="1"/>
          <p:nvPr/>
        </p:nvSpPr>
        <p:spPr>
          <a:xfrm>
            <a:off x="0" y="5064303"/>
            <a:ext cx="18288000" cy="1374776"/>
          </a:xfrm>
          <a:prstGeom prst="rect">
            <a:avLst/>
          </a:prstGeom>
          <a:noFill/>
          <a:ln>
            <a:noFill/>
          </a:ln>
        </p:spPr>
        <p:txBody>
          <a:bodyPr anchorCtr="0" anchor="t" bIns="0" lIns="0" spcFirstLastPara="1" rIns="0" wrap="square" tIns="0">
            <a:spAutoFit/>
          </a:bodyPr>
          <a:lstStyle/>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Có thể giúp các nhà phát triển hệ thống gợi ý sử dụng ChatGPT để cải thiện chất lượng và trải nghiệm của người dùng.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20" name="Shape 320"/>
        <p:cNvGrpSpPr/>
        <p:nvPr/>
      </p:nvGrpSpPr>
      <p:grpSpPr>
        <a:xfrm>
          <a:off x="0" y="0"/>
          <a:ext cx="0" cy="0"/>
          <a:chOff x="0" y="0"/>
          <a:chExt cx="0" cy="0"/>
        </a:xfrm>
      </p:grpSpPr>
      <p:sp>
        <p:nvSpPr>
          <p:cNvPr id="321" name="Google Shape;321;p28"/>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322" name="Google Shape;322;p28"/>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323" name="Google Shape;323;p28"/>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324" name="Google Shape;324;p28"/>
          <p:cNvSpPr/>
          <p:nvPr/>
        </p:nvSpPr>
        <p:spPr>
          <a:xfrm>
            <a:off x="0" y="6172200"/>
            <a:ext cx="4156364" cy="4114800"/>
          </a:xfrm>
          <a:custGeom>
            <a:rect b="b" l="l" r="r" t="t"/>
            <a:pathLst>
              <a:path extrusionOk="0" h="4114800" w="4156364">
                <a:moveTo>
                  <a:pt x="0" y="0"/>
                </a:moveTo>
                <a:lnTo>
                  <a:pt x="4156364" y="0"/>
                </a:lnTo>
                <a:lnTo>
                  <a:pt x="4156364" y="4114800"/>
                </a:lnTo>
                <a:lnTo>
                  <a:pt x="0" y="4114800"/>
                </a:lnTo>
                <a:lnTo>
                  <a:pt x="0" y="0"/>
                </a:lnTo>
                <a:close/>
              </a:path>
            </a:pathLst>
          </a:custGeom>
          <a:blipFill rotWithShape="1">
            <a:blip r:embed="rId5">
              <a:alphaModFix/>
            </a:blip>
            <a:stretch>
              <a:fillRect b="0" l="0" r="0" t="0"/>
            </a:stretch>
          </a:blipFill>
          <a:ln>
            <a:noFill/>
          </a:ln>
        </p:spPr>
      </p:sp>
      <p:sp>
        <p:nvSpPr>
          <p:cNvPr id="325" name="Google Shape;325;p28"/>
          <p:cNvSpPr txBox="1"/>
          <p:nvPr/>
        </p:nvSpPr>
        <p:spPr>
          <a:xfrm>
            <a:off x="3480526" y="4366577"/>
            <a:ext cx="11326948" cy="140144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7.KẾT LUẬN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29" name="Shape 329"/>
        <p:cNvGrpSpPr/>
        <p:nvPr/>
      </p:nvGrpSpPr>
      <p:grpSpPr>
        <a:xfrm>
          <a:off x="0" y="0"/>
          <a:ext cx="0" cy="0"/>
          <a:chOff x="0" y="0"/>
          <a:chExt cx="0" cy="0"/>
        </a:xfrm>
      </p:grpSpPr>
      <p:sp>
        <p:nvSpPr>
          <p:cNvPr id="330" name="Google Shape;330;p29"/>
          <p:cNvSpPr/>
          <p:nvPr/>
        </p:nvSpPr>
        <p:spPr>
          <a:xfrm>
            <a:off x="193531" y="6630157"/>
            <a:ext cx="3688945" cy="3688945"/>
          </a:xfrm>
          <a:custGeom>
            <a:rect b="b" l="l" r="r" t="t"/>
            <a:pathLst>
              <a:path extrusionOk="0" h="3688945" w="3688945">
                <a:moveTo>
                  <a:pt x="0" y="0"/>
                </a:moveTo>
                <a:lnTo>
                  <a:pt x="3688945" y="0"/>
                </a:lnTo>
                <a:lnTo>
                  <a:pt x="3688945" y="3688945"/>
                </a:lnTo>
                <a:lnTo>
                  <a:pt x="0" y="3688945"/>
                </a:lnTo>
                <a:lnTo>
                  <a:pt x="0" y="0"/>
                </a:lnTo>
                <a:close/>
              </a:path>
            </a:pathLst>
          </a:custGeom>
          <a:blipFill rotWithShape="1">
            <a:blip r:embed="rId3">
              <a:alphaModFix/>
            </a:blip>
            <a:stretch>
              <a:fillRect b="0" l="0" r="0" t="0"/>
            </a:stretch>
          </a:blipFill>
          <a:ln>
            <a:noFill/>
          </a:ln>
        </p:spPr>
      </p:sp>
      <p:sp>
        <p:nvSpPr>
          <p:cNvPr id="331" name="Google Shape;331;p29"/>
          <p:cNvSpPr txBox="1"/>
          <p:nvPr/>
        </p:nvSpPr>
        <p:spPr>
          <a:xfrm>
            <a:off x="13802603" y="251777"/>
            <a:ext cx="1322096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ƯU ĐIỂM</a:t>
            </a:r>
            <a:endParaRPr/>
          </a:p>
        </p:txBody>
      </p:sp>
      <p:sp>
        <p:nvSpPr>
          <p:cNvPr id="332" name="Google Shape;332;p29"/>
          <p:cNvSpPr txBox="1"/>
          <p:nvPr/>
        </p:nvSpPr>
        <p:spPr>
          <a:xfrm>
            <a:off x="563382" y="2960638"/>
            <a:ext cx="17161236" cy="2784476"/>
          </a:xfrm>
          <a:prstGeom prst="rect">
            <a:avLst/>
          </a:prstGeom>
          <a:noFill/>
          <a:ln>
            <a:noFill/>
          </a:ln>
        </p:spPr>
        <p:txBody>
          <a:bodyPr anchorCtr="0" anchor="t" bIns="0" lIns="0" spcFirstLastPara="1" rIns="0" wrap="square" tIns="0">
            <a:spAutoFit/>
          </a:bodyPr>
          <a:lstStyle/>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Hiệu suất ưu việt trong đề xuất.</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Giải quyết vấn đề khởi động lạnh.</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Khả năng giải thích recommendation.</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Hệ thống DSS này có thể mang lại nhiều lợi ích cho người dùng.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17" name="Shape 117"/>
        <p:cNvGrpSpPr/>
        <p:nvPr/>
      </p:nvGrpSpPr>
      <p:grpSpPr>
        <a:xfrm>
          <a:off x="0" y="0"/>
          <a:ext cx="0" cy="0"/>
          <a:chOff x="0" y="0"/>
          <a:chExt cx="0" cy="0"/>
        </a:xfrm>
      </p:grpSpPr>
      <p:sp>
        <p:nvSpPr>
          <p:cNvPr id="118" name="Google Shape;118;p3"/>
          <p:cNvSpPr/>
          <p:nvPr/>
        </p:nvSpPr>
        <p:spPr>
          <a:xfrm>
            <a:off x="7451333" y="7422093"/>
            <a:ext cx="13778774" cy="6355459"/>
          </a:xfrm>
          <a:custGeom>
            <a:rect b="b" l="l" r="r" t="t"/>
            <a:pathLst>
              <a:path extrusionOk="0" h="6355459" w="13778774">
                <a:moveTo>
                  <a:pt x="0" y="0"/>
                </a:moveTo>
                <a:lnTo>
                  <a:pt x="13778774" y="0"/>
                </a:lnTo>
                <a:lnTo>
                  <a:pt x="13778774" y="6355459"/>
                </a:lnTo>
                <a:lnTo>
                  <a:pt x="0" y="6355459"/>
                </a:lnTo>
                <a:lnTo>
                  <a:pt x="0" y="0"/>
                </a:lnTo>
                <a:close/>
              </a:path>
            </a:pathLst>
          </a:custGeom>
          <a:blipFill rotWithShape="1">
            <a:blip r:embed="rId3">
              <a:alphaModFix/>
            </a:blip>
            <a:stretch>
              <a:fillRect b="0" l="0" r="0" t="0"/>
            </a:stretch>
          </a:blipFill>
          <a:ln>
            <a:noFill/>
          </a:ln>
        </p:spPr>
      </p:sp>
      <p:sp>
        <p:nvSpPr>
          <p:cNvPr id="119" name="Google Shape;119;p3"/>
          <p:cNvSpPr/>
          <p:nvPr/>
        </p:nvSpPr>
        <p:spPr>
          <a:xfrm>
            <a:off x="15758071" y="3689207"/>
            <a:ext cx="4607903" cy="6103183"/>
          </a:xfrm>
          <a:custGeom>
            <a:rect b="b" l="l" r="r" t="t"/>
            <a:pathLst>
              <a:path extrusionOk="0" h="6103183" w="4607903">
                <a:moveTo>
                  <a:pt x="0" y="0"/>
                </a:moveTo>
                <a:lnTo>
                  <a:pt x="4607903" y="0"/>
                </a:lnTo>
                <a:lnTo>
                  <a:pt x="4607903" y="6103183"/>
                </a:lnTo>
                <a:lnTo>
                  <a:pt x="0" y="6103183"/>
                </a:lnTo>
                <a:lnTo>
                  <a:pt x="0" y="0"/>
                </a:lnTo>
                <a:close/>
              </a:path>
            </a:pathLst>
          </a:custGeom>
          <a:blipFill rotWithShape="1">
            <a:blip r:embed="rId4">
              <a:alphaModFix/>
            </a:blip>
            <a:stretch>
              <a:fillRect b="0" l="0" r="0" t="0"/>
            </a:stretch>
          </a:blipFill>
          <a:ln>
            <a:noFill/>
          </a:ln>
        </p:spPr>
      </p:sp>
      <p:sp>
        <p:nvSpPr>
          <p:cNvPr id="120" name="Google Shape;120;p3"/>
          <p:cNvSpPr txBox="1"/>
          <p:nvPr/>
        </p:nvSpPr>
        <p:spPr>
          <a:xfrm>
            <a:off x="12801916"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NỘI DUNG</a:t>
            </a:r>
            <a:endParaRPr/>
          </a:p>
        </p:txBody>
      </p:sp>
      <p:sp>
        <p:nvSpPr>
          <p:cNvPr id="121" name="Google Shape;121;p3"/>
          <p:cNvSpPr txBox="1"/>
          <p:nvPr/>
        </p:nvSpPr>
        <p:spPr>
          <a:xfrm>
            <a:off x="845038" y="3332696"/>
            <a:ext cx="4051949"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3.Mô tả bài toán</a:t>
            </a:r>
            <a:endParaRPr/>
          </a:p>
        </p:txBody>
      </p:sp>
      <p:sp>
        <p:nvSpPr>
          <p:cNvPr id="122" name="Google Shape;122;p3"/>
          <p:cNvSpPr txBox="1"/>
          <p:nvPr/>
        </p:nvSpPr>
        <p:spPr>
          <a:xfrm>
            <a:off x="879061" y="6630144"/>
            <a:ext cx="2536248"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7.Kết luận</a:t>
            </a:r>
            <a:endParaRPr/>
          </a:p>
        </p:txBody>
      </p:sp>
      <p:sp>
        <p:nvSpPr>
          <p:cNvPr id="123" name="Google Shape;123;p3"/>
          <p:cNvSpPr txBox="1"/>
          <p:nvPr/>
        </p:nvSpPr>
        <p:spPr>
          <a:xfrm>
            <a:off x="-936519" y="4956830"/>
            <a:ext cx="10106173"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5.Quy trình ra quyết định </a:t>
            </a:r>
            <a:endParaRPr/>
          </a:p>
        </p:txBody>
      </p:sp>
      <p:sp>
        <p:nvSpPr>
          <p:cNvPr id="124" name="Google Shape;124;p3"/>
          <p:cNvSpPr txBox="1"/>
          <p:nvPr/>
        </p:nvSpPr>
        <p:spPr>
          <a:xfrm>
            <a:off x="845038" y="1725795"/>
            <a:ext cx="4616306"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1.Tổng quan đề tài</a:t>
            </a:r>
            <a:endParaRPr/>
          </a:p>
        </p:txBody>
      </p:sp>
      <p:sp>
        <p:nvSpPr>
          <p:cNvPr id="125" name="Google Shape;125;p3"/>
          <p:cNvSpPr txBox="1"/>
          <p:nvPr/>
        </p:nvSpPr>
        <p:spPr>
          <a:xfrm>
            <a:off x="845038" y="2529246"/>
            <a:ext cx="2215717"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2.Dữ liệu</a:t>
            </a:r>
            <a:endParaRPr/>
          </a:p>
        </p:txBody>
      </p:sp>
      <p:sp>
        <p:nvSpPr>
          <p:cNvPr id="126" name="Google Shape;126;p3"/>
          <p:cNvSpPr txBox="1"/>
          <p:nvPr/>
        </p:nvSpPr>
        <p:spPr>
          <a:xfrm>
            <a:off x="879061" y="5826868"/>
            <a:ext cx="4820516"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6.Kết quả đạt được</a:t>
            </a:r>
            <a:endParaRPr/>
          </a:p>
        </p:txBody>
      </p:sp>
      <p:sp>
        <p:nvSpPr>
          <p:cNvPr id="127" name="Google Shape;127;p3"/>
          <p:cNvSpPr txBox="1"/>
          <p:nvPr/>
        </p:nvSpPr>
        <p:spPr>
          <a:xfrm>
            <a:off x="845038" y="7433420"/>
            <a:ext cx="2015620" cy="6699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8.Demo</a:t>
            </a:r>
            <a:endParaRPr/>
          </a:p>
        </p:txBody>
      </p:sp>
      <p:sp>
        <p:nvSpPr>
          <p:cNvPr id="128" name="Google Shape;128;p3"/>
          <p:cNvSpPr txBox="1"/>
          <p:nvPr/>
        </p:nvSpPr>
        <p:spPr>
          <a:xfrm>
            <a:off x="710594" y="4153554"/>
            <a:ext cx="9977967" cy="66992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4.Các mô hình, kỹ thuật và thuật toán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36" name="Shape 336"/>
        <p:cNvGrpSpPr/>
        <p:nvPr/>
      </p:nvGrpSpPr>
      <p:grpSpPr>
        <a:xfrm>
          <a:off x="0" y="0"/>
          <a:ext cx="0" cy="0"/>
          <a:chOff x="0" y="0"/>
          <a:chExt cx="0" cy="0"/>
        </a:xfrm>
      </p:grpSpPr>
      <p:sp>
        <p:nvSpPr>
          <p:cNvPr id="337" name="Google Shape;337;p30"/>
          <p:cNvSpPr/>
          <p:nvPr/>
        </p:nvSpPr>
        <p:spPr>
          <a:xfrm>
            <a:off x="191530" y="6221652"/>
            <a:ext cx="3922506" cy="3917603"/>
          </a:xfrm>
          <a:custGeom>
            <a:rect b="b" l="l" r="r" t="t"/>
            <a:pathLst>
              <a:path extrusionOk="0" h="3917603" w="3922506">
                <a:moveTo>
                  <a:pt x="0" y="0"/>
                </a:moveTo>
                <a:lnTo>
                  <a:pt x="3922505" y="0"/>
                </a:lnTo>
                <a:lnTo>
                  <a:pt x="3922505" y="3917603"/>
                </a:lnTo>
                <a:lnTo>
                  <a:pt x="0" y="3917603"/>
                </a:lnTo>
                <a:lnTo>
                  <a:pt x="0" y="0"/>
                </a:lnTo>
                <a:close/>
              </a:path>
            </a:pathLst>
          </a:custGeom>
          <a:blipFill rotWithShape="1">
            <a:blip r:embed="rId3">
              <a:alphaModFix/>
            </a:blip>
            <a:stretch>
              <a:fillRect b="0" l="0" r="0" t="0"/>
            </a:stretch>
          </a:blipFill>
          <a:ln>
            <a:noFill/>
          </a:ln>
        </p:spPr>
      </p:sp>
      <p:sp>
        <p:nvSpPr>
          <p:cNvPr id="338" name="Google Shape;338;p30"/>
          <p:cNvSpPr txBox="1"/>
          <p:nvPr/>
        </p:nvSpPr>
        <p:spPr>
          <a:xfrm>
            <a:off x="12168551" y="251777"/>
            <a:ext cx="1322096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NHƯỢC ĐIỂM</a:t>
            </a:r>
            <a:endParaRPr/>
          </a:p>
        </p:txBody>
      </p:sp>
      <p:sp>
        <p:nvSpPr>
          <p:cNvPr id="339" name="Google Shape;339;p30"/>
          <p:cNvSpPr txBox="1"/>
          <p:nvPr/>
        </p:nvSpPr>
        <p:spPr>
          <a:xfrm>
            <a:off x="563382" y="2997775"/>
            <a:ext cx="17724618" cy="2784476"/>
          </a:xfrm>
          <a:prstGeom prst="rect">
            <a:avLst/>
          </a:prstGeom>
          <a:noFill/>
          <a:ln>
            <a:noFill/>
          </a:ln>
        </p:spPr>
        <p:txBody>
          <a:bodyPr anchorCtr="0" anchor="t" bIns="0" lIns="0" spcFirstLastPara="1" rIns="0" wrap="square" tIns="0">
            <a:spAutoFit/>
          </a:bodyPr>
          <a:lstStyle/>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Thách thức về xếp hạng theo điểm.</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Chỉ tập trung vào việc kiểm tra khả năng của ChatGPT trong việc xếp hạng các mục theo sở thích của người dùng, chứ không đưa ra một hệ thống DSS hoàn chỉnh.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43" name="Shape 343"/>
        <p:cNvGrpSpPr/>
        <p:nvPr/>
      </p:nvGrpSpPr>
      <p:grpSpPr>
        <a:xfrm>
          <a:off x="0" y="0"/>
          <a:ext cx="0" cy="0"/>
          <a:chOff x="0" y="0"/>
          <a:chExt cx="0" cy="0"/>
        </a:xfrm>
      </p:grpSpPr>
      <p:sp>
        <p:nvSpPr>
          <p:cNvPr id="344" name="Google Shape;344;p31"/>
          <p:cNvSpPr/>
          <p:nvPr/>
        </p:nvSpPr>
        <p:spPr>
          <a:xfrm>
            <a:off x="0" y="6689030"/>
            <a:ext cx="3782360" cy="3597970"/>
          </a:xfrm>
          <a:custGeom>
            <a:rect b="b" l="l" r="r" t="t"/>
            <a:pathLst>
              <a:path extrusionOk="0" h="3597970" w="3782360">
                <a:moveTo>
                  <a:pt x="0" y="0"/>
                </a:moveTo>
                <a:lnTo>
                  <a:pt x="3782360" y="0"/>
                </a:lnTo>
                <a:lnTo>
                  <a:pt x="3782360" y="3597970"/>
                </a:lnTo>
                <a:lnTo>
                  <a:pt x="0" y="3597970"/>
                </a:lnTo>
                <a:lnTo>
                  <a:pt x="0" y="0"/>
                </a:lnTo>
                <a:close/>
              </a:path>
            </a:pathLst>
          </a:custGeom>
          <a:blipFill rotWithShape="1">
            <a:blip r:embed="rId3">
              <a:alphaModFix/>
            </a:blip>
            <a:stretch>
              <a:fillRect b="0" l="0" r="0" t="0"/>
            </a:stretch>
          </a:blipFill>
          <a:ln>
            <a:noFill/>
          </a:ln>
        </p:spPr>
      </p:sp>
      <p:sp>
        <p:nvSpPr>
          <p:cNvPr id="345" name="Google Shape;345;p31"/>
          <p:cNvSpPr txBox="1"/>
          <p:nvPr/>
        </p:nvSpPr>
        <p:spPr>
          <a:xfrm>
            <a:off x="9144000" y="251777"/>
            <a:ext cx="13220963"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HƯỚNG PHÁT TRIỂN </a:t>
            </a:r>
            <a:endParaRPr/>
          </a:p>
        </p:txBody>
      </p:sp>
      <p:sp>
        <p:nvSpPr>
          <p:cNvPr id="346" name="Google Shape;346;p31"/>
          <p:cNvSpPr txBox="1"/>
          <p:nvPr/>
        </p:nvSpPr>
        <p:spPr>
          <a:xfrm>
            <a:off x="563382" y="2997775"/>
            <a:ext cx="11873490" cy="2784476"/>
          </a:xfrm>
          <a:prstGeom prst="rect">
            <a:avLst/>
          </a:prstGeom>
          <a:noFill/>
          <a:ln>
            <a:noFill/>
          </a:ln>
        </p:spPr>
        <p:txBody>
          <a:bodyPr anchorCtr="0" anchor="t" bIns="0" lIns="0" spcFirstLastPara="1" rIns="0" wrap="square" tIns="0">
            <a:spAutoFit/>
          </a:bodyPr>
          <a:lstStyle/>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Tăng cường khả năng xếp hạng theo điểm.</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Mở rộng tính ứng dụng.</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Nghiên cứu về tính minh bạch.</a:t>
            </a:r>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50" name="Shape 350"/>
        <p:cNvGrpSpPr/>
        <p:nvPr/>
      </p:nvGrpSpPr>
      <p:grpSpPr>
        <a:xfrm>
          <a:off x="0" y="0"/>
          <a:ext cx="0" cy="0"/>
          <a:chOff x="0" y="0"/>
          <a:chExt cx="0" cy="0"/>
        </a:xfrm>
      </p:grpSpPr>
      <p:sp>
        <p:nvSpPr>
          <p:cNvPr id="351" name="Google Shape;351;p32"/>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352" name="Google Shape;352;p32"/>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353" name="Google Shape;353;p32"/>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354" name="Google Shape;354;p32"/>
          <p:cNvSpPr/>
          <p:nvPr/>
        </p:nvSpPr>
        <p:spPr>
          <a:xfrm>
            <a:off x="0" y="6409044"/>
            <a:ext cx="5187901" cy="3877956"/>
          </a:xfrm>
          <a:custGeom>
            <a:rect b="b" l="l" r="r" t="t"/>
            <a:pathLst>
              <a:path extrusionOk="0" h="3877956" w="5187901">
                <a:moveTo>
                  <a:pt x="0" y="0"/>
                </a:moveTo>
                <a:lnTo>
                  <a:pt x="5187901" y="0"/>
                </a:lnTo>
                <a:lnTo>
                  <a:pt x="5187901" y="3877956"/>
                </a:lnTo>
                <a:lnTo>
                  <a:pt x="0" y="3877956"/>
                </a:lnTo>
                <a:lnTo>
                  <a:pt x="0" y="0"/>
                </a:lnTo>
                <a:close/>
              </a:path>
            </a:pathLst>
          </a:custGeom>
          <a:blipFill rotWithShape="1">
            <a:blip r:embed="rId5">
              <a:alphaModFix/>
            </a:blip>
            <a:stretch>
              <a:fillRect b="0" l="0" r="0" t="0"/>
            </a:stretch>
          </a:blipFill>
          <a:ln>
            <a:noFill/>
          </a:ln>
        </p:spPr>
      </p:sp>
      <p:sp>
        <p:nvSpPr>
          <p:cNvPr id="355" name="Google Shape;355;p32"/>
          <p:cNvSpPr txBox="1"/>
          <p:nvPr/>
        </p:nvSpPr>
        <p:spPr>
          <a:xfrm>
            <a:off x="3480526" y="4366577"/>
            <a:ext cx="11326948" cy="140144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8.DEMO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359" name="Shape 359"/>
        <p:cNvGrpSpPr/>
        <p:nvPr/>
      </p:nvGrpSpPr>
      <p:grpSpPr>
        <a:xfrm>
          <a:off x="0" y="0"/>
          <a:ext cx="0" cy="0"/>
          <a:chOff x="0" y="0"/>
          <a:chExt cx="0" cy="0"/>
        </a:xfrm>
      </p:grpSpPr>
      <p:grpSp>
        <p:nvGrpSpPr>
          <p:cNvPr id="360" name="Google Shape;360;p33"/>
          <p:cNvGrpSpPr/>
          <p:nvPr/>
        </p:nvGrpSpPr>
        <p:grpSpPr>
          <a:xfrm>
            <a:off x="13767198" y="245594"/>
            <a:ext cx="4990426" cy="1543052"/>
            <a:chOff x="0" y="-57150"/>
            <a:chExt cx="1314351" cy="406401"/>
          </a:xfrm>
        </p:grpSpPr>
        <p:sp>
          <p:nvSpPr>
            <p:cNvPr id="361" name="Google Shape;361;p33"/>
            <p:cNvSpPr/>
            <p:nvPr/>
          </p:nvSpPr>
          <p:spPr>
            <a:xfrm>
              <a:off x="0" y="0"/>
              <a:ext cx="1314351" cy="349251"/>
            </a:xfrm>
            <a:custGeom>
              <a:rect b="b" l="l" r="r" t="t"/>
              <a:pathLst>
                <a:path extrusionOk="0" h="349251" w="1314351">
                  <a:moveTo>
                    <a:pt x="1111151" y="0"/>
                  </a:moveTo>
                  <a:cubicBezTo>
                    <a:pt x="1223375" y="0"/>
                    <a:pt x="1314351" y="78182"/>
                    <a:pt x="1314351" y="174625"/>
                  </a:cubicBezTo>
                  <a:cubicBezTo>
                    <a:pt x="1314351" y="271068"/>
                    <a:pt x="1223375" y="349251"/>
                    <a:pt x="1111151" y="349251"/>
                  </a:cubicBezTo>
                  <a:lnTo>
                    <a:pt x="203200" y="349251"/>
                  </a:lnTo>
                  <a:cubicBezTo>
                    <a:pt x="90976" y="349251"/>
                    <a:pt x="0" y="271068"/>
                    <a:pt x="0" y="174625"/>
                  </a:cubicBezTo>
                  <a:cubicBezTo>
                    <a:pt x="0" y="78182"/>
                    <a:pt x="90976" y="0"/>
                    <a:pt x="203200" y="0"/>
                  </a:cubicBezTo>
                  <a:close/>
                </a:path>
              </a:pathLst>
            </a:custGeom>
            <a:solidFill>
              <a:srgbClr val="EAC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txBox="1"/>
            <p:nvPr/>
          </p:nvSpPr>
          <p:spPr>
            <a:xfrm>
              <a:off x="0" y="-57150"/>
              <a:ext cx="1314351"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3" name="Google Shape;363;p33"/>
          <p:cNvGrpSpPr/>
          <p:nvPr/>
        </p:nvGrpSpPr>
        <p:grpSpPr>
          <a:xfrm>
            <a:off x="15024131" y="1990762"/>
            <a:ext cx="5570429" cy="1543052"/>
            <a:chOff x="0" y="-57150"/>
            <a:chExt cx="1467109" cy="406401"/>
          </a:xfrm>
        </p:grpSpPr>
        <p:sp>
          <p:nvSpPr>
            <p:cNvPr id="364" name="Google Shape;364;p33"/>
            <p:cNvSpPr/>
            <p:nvPr/>
          </p:nvSpPr>
          <p:spPr>
            <a:xfrm>
              <a:off x="0" y="0"/>
              <a:ext cx="1467109" cy="349251"/>
            </a:xfrm>
            <a:custGeom>
              <a:rect b="b" l="l" r="r" t="t"/>
              <a:pathLst>
                <a:path extrusionOk="0" h="349251" w="1467109">
                  <a:moveTo>
                    <a:pt x="1263909" y="0"/>
                  </a:moveTo>
                  <a:cubicBezTo>
                    <a:pt x="1376133" y="0"/>
                    <a:pt x="1467109" y="78182"/>
                    <a:pt x="1467109" y="174625"/>
                  </a:cubicBezTo>
                  <a:cubicBezTo>
                    <a:pt x="1467109" y="271068"/>
                    <a:pt x="1376133" y="349251"/>
                    <a:pt x="1263909" y="349251"/>
                  </a:cubicBezTo>
                  <a:lnTo>
                    <a:pt x="203200" y="349251"/>
                  </a:lnTo>
                  <a:cubicBezTo>
                    <a:pt x="90976" y="349251"/>
                    <a:pt x="0" y="271068"/>
                    <a:pt x="0" y="174625"/>
                  </a:cubicBezTo>
                  <a:cubicBezTo>
                    <a:pt x="0" y="78182"/>
                    <a:pt x="90976" y="0"/>
                    <a:pt x="203200" y="0"/>
                  </a:cubicBezTo>
                  <a:close/>
                </a:path>
              </a:pathLst>
            </a:custGeom>
            <a:solidFill>
              <a:srgbClr val="C3C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txBox="1"/>
            <p:nvPr/>
          </p:nvSpPr>
          <p:spPr>
            <a:xfrm>
              <a:off x="0" y="-57150"/>
              <a:ext cx="1467109"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p33"/>
          <p:cNvGrpSpPr/>
          <p:nvPr/>
        </p:nvGrpSpPr>
        <p:grpSpPr>
          <a:xfrm>
            <a:off x="17259300" y="5202061"/>
            <a:ext cx="5965596" cy="1543052"/>
            <a:chOff x="0" y="-57150"/>
            <a:chExt cx="1571186" cy="406401"/>
          </a:xfrm>
        </p:grpSpPr>
        <p:sp>
          <p:nvSpPr>
            <p:cNvPr id="367" name="Google Shape;367;p33"/>
            <p:cNvSpPr/>
            <p:nvPr/>
          </p:nvSpPr>
          <p:spPr>
            <a:xfrm>
              <a:off x="0" y="0"/>
              <a:ext cx="1571186" cy="349251"/>
            </a:xfrm>
            <a:custGeom>
              <a:rect b="b" l="l" r="r" t="t"/>
              <a:pathLst>
                <a:path extrusionOk="0" h="349251" w="1571186">
                  <a:moveTo>
                    <a:pt x="1367986" y="0"/>
                  </a:moveTo>
                  <a:cubicBezTo>
                    <a:pt x="1480210" y="0"/>
                    <a:pt x="1571186" y="78182"/>
                    <a:pt x="1571186" y="174625"/>
                  </a:cubicBezTo>
                  <a:cubicBezTo>
                    <a:pt x="1571186" y="271068"/>
                    <a:pt x="1480210" y="349251"/>
                    <a:pt x="1367986" y="349251"/>
                  </a:cubicBezTo>
                  <a:lnTo>
                    <a:pt x="203200" y="349251"/>
                  </a:lnTo>
                  <a:cubicBezTo>
                    <a:pt x="90976" y="349251"/>
                    <a:pt x="0" y="271068"/>
                    <a:pt x="0" y="174625"/>
                  </a:cubicBezTo>
                  <a:cubicBezTo>
                    <a:pt x="0" y="78182"/>
                    <a:pt x="90976" y="0"/>
                    <a:pt x="203200" y="0"/>
                  </a:cubicBezTo>
                  <a:close/>
                </a:path>
              </a:pathLst>
            </a:custGeom>
            <a:solidFill>
              <a:srgbClr val="FFC7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txBox="1"/>
            <p:nvPr/>
          </p:nvSpPr>
          <p:spPr>
            <a:xfrm>
              <a:off x="0" y="-57150"/>
              <a:ext cx="1571186"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p33"/>
          <p:cNvGrpSpPr/>
          <p:nvPr/>
        </p:nvGrpSpPr>
        <p:grpSpPr>
          <a:xfrm>
            <a:off x="16262412" y="3665322"/>
            <a:ext cx="5965596" cy="1543052"/>
            <a:chOff x="0" y="-57150"/>
            <a:chExt cx="1571186" cy="406401"/>
          </a:xfrm>
        </p:grpSpPr>
        <p:sp>
          <p:nvSpPr>
            <p:cNvPr id="370" name="Google Shape;370;p33"/>
            <p:cNvSpPr/>
            <p:nvPr/>
          </p:nvSpPr>
          <p:spPr>
            <a:xfrm>
              <a:off x="0" y="0"/>
              <a:ext cx="1571186" cy="349251"/>
            </a:xfrm>
            <a:custGeom>
              <a:rect b="b" l="l" r="r" t="t"/>
              <a:pathLst>
                <a:path extrusionOk="0" h="349251" w="1571186">
                  <a:moveTo>
                    <a:pt x="1367986" y="0"/>
                  </a:moveTo>
                  <a:cubicBezTo>
                    <a:pt x="1480210" y="0"/>
                    <a:pt x="1571186" y="78182"/>
                    <a:pt x="1571186" y="174625"/>
                  </a:cubicBezTo>
                  <a:cubicBezTo>
                    <a:pt x="1571186" y="271068"/>
                    <a:pt x="1480210" y="349251"/>
                    <a:pt x="1367986" y="349251"/>
                  </a:cubicBezTo>
                  <a:lnTo>
                    <a:pt x="203200" y="349251"/>
                  </a:lnTo>
                  <a:cubicBezTo>
                    <a:pt x="90976" y="349251"/>
                    <a:pt x="0" y="271068"/>
                    <a:pt x="0" y="174625"/>
                  </a:cubicBezTo>
                  <a:cubicBezTo>
                    <a:pt x="0" y="78182"/>
                    <a:pt x="90976" y="0"/>
                    <a:pt x="203200" y="0"/>
                  </a:cubicBezTo>
                  <a:close/>
                </a:path>
              </a:pathLst>
            </a:custGeom>
            <a:solidFill>
              <a:srgbClr val="FBC3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txBox="1"/>
            <p:nvPr/>
          </p:nvSpPr>
          <p:spPr>
            <a:xfrm>
              <a:off x="0" y="-57150"/>
              <a:ext cx="1571186" cy="406401"/>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2" name="Google Shape;372;p33"/>
          <p:cNvSpPr/>
          <p:nvPr/>
        </p:nvSpPr>
        <p:spPr>
          <a:xfrm rot="-1864390">
            <a:off x="-882698" y="76638"/>
            <a:ext cx="5816573" cy="3075513"/>
          </a:xfrm>
          <a:custGeom>
            <a:rect b="b" l="l" r="r" t="t"/>
            <a:pathLst>
              <a:path extrusionOk="0" h="3075513" w="5816573">
                <a:moveTo>
                  <a:pt x="0" y="0"/>
                </a:moveTo>
                <a:lnTo>
                  <a:pt x="5816573" y="0"/>
                </a:lnTo>
                <a:lnTo>
                  <a:pt x="5816573" y="3075513"/>
                </a:lnTo>
                <a:lnTo>
                  <a:pt x="0" y="3075513"/>
                </a:lnTo>
                <a:lnTo>
                  <a:pt x="0" y="0"/>
                </a:lnTo>
                <a:close/>
              </a:path>
            </a:pathLst>
          </a:custGeom>
          <a:blipFill rotWithShape="1">
            <a:blip r:embed="rId3">
              <a:alphaModFix/>
            </a:blip>
            <a:stretch>
              <a:fillRect b="0" l="0" r="0" t="0"/>
            </a:stretch>
          </a:blipFill>
          <a:ln>
            <a:noFill/>
          </a:ln>
        </p:spPr>
      </p:sp>
      <p:sp>
        <p:nvSpPr>
          <p:cNvPr id="373" name="Google Shape;373;p33"/>
          <p:cNvSpPr/>
          <p:nvPr/>
        </p:nvSpPr>
        <p:spPr>
          <a:xfrm>
            <a:off x="0" y="6819823"/>
            <a:ext cx="3055450" cy="3467177"/>
          </a:xfrm>
          <a:custGeom>
            <a:rect b="b" l="l" r="r" t="t"/>
            <a:pathLst>
              <a:path extrusionOk="0" h="3467177" w="3055450">
                <a:moveTo>
                  <a:pt x="0" y="0"/>
                </a:moveTo>
                <a:lnTo>
                  <a:pt x="3055450" y="0"/>
                </a:lnTo>
                <a:lnTo>
                  <a:pt x="3055450" y="3467177"/>
                </a:lnTo>
                <a:lnTo>
                  <a:pt x="0" y="3467177"/>
                </a:lnTo>
                <a:lnTo>
                  <a:pt x="0" y="0"/>
                </a:lnTo>
                <a:close/>
              </a:path>
            </a:pathLst>
          </a:custGeom>
          <a:blipFill rotWithShape="1">
            <a:blip r:embed="rId4">
              <a:alphaModFix/>
            </a:blip>
            <a:stretch>
              <a:fillRect b="0" l="0" r="0" t="0"/>
            </a:stretch>
          </a:blipFill>
          <a:ln>
            <a:noFill/>
          </a:ln>
        </p:spPr>
      </p:sp>
      <p:sp>
        <p:nvSpPr>
          <p:cNvPr id="374" name="Google Shape;374;p33"/>
          <p:cNvSpPr txBox="1"/>
          <p:nvPr/>
        </p:nvSpPr>
        <p:spPr>
          <a:xfrm>
            <a:off x="2562492" y="3913467"/>
            <a:ext cx="13163016" cy="285877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D2323"/>
                </a:solidFill>
                <a:latin typeface="Sedgwick Ave"/>
                <a:ea typeface="Sedgwick Ave"/>
                <a:cs typeface="Sedgwick Ave"/>
                <a:sym typeface="Sedgwick Ave"/>
              </a:rPr>
              <a:t>CẢM ƠN THẦY VÀ CÁC BẠN ĐÃ LẮNG NGHE!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32" name="Shape 132"/>
        <p:cNvGrpSpPr/>
        <p:nvPr/>
      </p:nvGrpSpPr>
      <p:grpSpPr>
        <a:xfrm>
          <a:off x="0" y="0"/>
          <a:ext cx="0" cy="0"/>
          <a:chOff x="0" y="0"/>
          <a:chExt cx="0" cy="0"/>
        </a:xfrm>
      </p:grpSpPr>
      <p:sp>
        <p:nvSpPr>
          <p:cNvPr id="133" name="Google Shape;133;p4"/>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134" name="Google Shape;134;p4"/>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135" name="Google Shape;135;p4"/>
          <p:cNvSpPr/>
          <p:nvPr/>
        </p:nvSpPr>
        <p:spPr>
          <a:xfrm>
            <a:off x="0" y="6172200"/>
            <a:ext cx="4942703" cy="4114800"/>
          </a:xfrm>
          <a:custGeom>
            <a:rect b="b" l="l" r="r" t="t"/>
            <a:pathLst>
              <a:path extrusionOk="0" h="4114800" w="4942703">
                <a:moveTo>
                  <a:pt x="0" y="0"/>
                </a:moveTo>
                <a:lnTo>
                  <a:pt x="4942703" y="0"/>
                </a:lnTo>
                <a:lnTo>
                  <a:pt x="4942703" y="4114800"/>
                </a:lnTo>
                <a:lnTo>
                  <a:pt x="0" y="4114800"/>
                </a:lnTo>
                <a:lnTo>
                  <a:pt x="0" y="0"/>
                </a:lnTo>
                <a:close/>
              </a:path>
            </a:pathLst>
          </a:custGeom>
          <a:blipFill rotWithShape="1">
            <a:blip r:embed="rId5">
              <a:alphaModFix/>
            </a:blip>
            <a:stretch>
              <a:fillRect b="0" l="0" r="0" t="0"/>
            </a:stretch>
          </a:blipFill>
          <a:ln>
            <a:noFill/>
          </a:ln>
        </p:spPr>
      </p:sp>
      <p:sp>
        <p:nvSpPr>
          <p:cNvPr id="136" name="Google Shape;136;p4"/>
          <p:cNvSpPr txBox="1"/>
          <p:nvPr/>
        </p:nvSpPr>
        <p:spPr>
          <a:xfrm>
            <a:off x="3612004" y="4366577"/>
            <a:ext cx="11326948" cy="140144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1.TỔNG QUAN </a:t>
            </a:r>
            <a:endParaRPr/>
          </a:p>
        </p:txBody>
      </p:sp>
      <p:sp>
        <p:nvSpPr>
          <p:cNvPr id="137" name="Google Shape;137;p4"/>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41" name="Shape 141"/>
        <p:cNvGrpSpPr/>
        <p:nvPr/>
      </p:nvGrpSpPr>
      <p:grpSpPr>
        <a:xfrm>
          <a:off x="0" y="0"/>
          <a:ext cx="0" cy="0"/>
          <a:chOff x="0" y="0"/>
          <a:chExt cx="0" cy="0"/>
        </a:xfrm>
      </p:grpSpPr>
      <p:sp>
        <p:nvSpPr>
          <p:cNvPr id="142" name="Google Shape;142;p5"/>
          <p:cNvSpPr/>
          <p:nvPr/>
        </p:nvSpPr>
        <p:spPr>
          <a:xfrm>
            <a:off x="7451333" y="7422093"/>
            <a:ext cx="13778774" cy="6355459"/>
          </a:xfrm>
          <a:custGeom>
            <a:rect b="b" l="l" r="r" t="t"/>
            <a:pathLst>
              <a:path extrusionOk="0" h="6355459" w="13778774">
                <a:moveTo>
                  <a:pt x="0" y="0"/>
                </a:moveTo>
                <a:lnTo>
                  <a:pt x="13778774" y="0"/>
                </a:lnTo>
                <a:lnTo>
                  <a:pt x="13778774" y="6355459"/>
                </a:lnTo>
                <a:lnTo>
                  <a:pt x="0" y="6355459"/>
                </a:lnTo>
                <a:lnTo>
                  <a:pt x="0" y="0"/>
                </a:lnTo>
                <a:close/>
              </a:path>
            </a:pathLst>
          </a:custGeom>
          <a:blipFill rotWithShape="1">
            <a:blip r:embed="rId3">
              <a:alphaModFix/>
            </a:blip>
            <a:stretch>
              <a:fillRect b="0" l="0" r="0" t="0"/>
            </a:stretch>
          </a:blipFill>
          <a:ln>
            <a:noFill/>
          </a:ln>
        </p:spPr>
      </p:sp>
      <p:sp>
        <p:nvSpPr>
          <p:cNvPr id="143" name="Google Shape;143;p5"/>
          <p:cNvSpPr/>
          <p:nvPr/>
        </p:nvSpPr>
        <p:spPr>
          <a:xfrm>
            <a:off x="15758071" y="3689207"/>
            <a:ext cx="4607903" cy="6103183"/>
          </a:xfrm>
          <a:custGeom>
            <a:rect b="b" l="l" r="r" t="t"/>
            <a:pathLst>
              <a:path extrusionOk="0" h="6103183" w="4607903">
                <a:moveTo>
                  <a:pt x="0" y="0"/>
                </a:moveTo>
                <a:lnTo>
                  <a:pt x="4607903" y="0"/>
                </a:lnTo>
                <a:lnTo>
                  <a:pt x="4607903" y="6103183"/>
                </a:lnTo>
                <a:lnTo>
                  <a:pt x="0" y="6103183"/>
                </a:lnTo>
                <a:lnTo>
                  <a:pt x="0" y="0"/>
                </a:lnTo>
                <a:close/>
              </a:path>
            </a:pathLst>
          </a:custGeom>
          <a:blipFill rotWithShape="1">
            <a:blip r:embed="rId4">
              <a:alphaModFix/>
            </a:blip>
            <a:stretch>
              <a:fillRect b="0" l="0" r="0" t="0"/>
            </a:stretch>
          </a:blipFill>
          <a:ln>
            <a:noFill/>
          </a:ln>
        </p:spPr>
      </p:sp>
      <p:sp>
        <p:nvSpPr>
          <p:cNvPr id="144" name="Google Shape;144;p5"/>
          <p:cNvSpPr/>
          <p:nvPr/>
        </p:nvSpPr>
        <p:spPr>
          <a:xfrm>
            <a:off x="1734108" y="2477977"/>
            <a:ext cx="9081028" cy="4944115"/>
          </a:xfrm>
          <a:custGeom>
            <a:rect b="b" l="l" r="r" t="t"/>
            <a:pathLst>
              <a:path extrusionOk="0" h="4944115" w="9081028">
                <a:moveTo>
                  <a:pt x="0" y="0"/>
                </a:moveTo>
                <a:lnTo>
                  <a:pt x="9081028" y="0"/>
                </a:lnTo>
                <a:lnTo>
                  <a:pt x="9081028" y="4944116"/>
                </a:lnTo>
                <a:lnTo>
                  <a:pt x="0" y="4944116"/>
                </a:lnTo>
                <a:lnTo>
                  <a:pt x="0" y="0"/>
                </a:lnTo>
                <a:close/>
              </a:path>
            </a:pathLst>
          </a:custGeom>
          <a:blipFill rotWithShape="1">
            <a:blip r:embed="rId5">
              <a:alphaModFix/>
            </a:blip>
            <a:stretch>
              <a:fillRect b="0" l="0" r="0" t="0"/>
            </a:stretch>
          </a:blipFill>
          <a:ln>
            <a:noFill/>
          </a:ln>
        </p:spPr>
      </p:sp>
      <p:sp>
        <p:nvSpPr>
          <p:cNvPr id="145" name="Google Shape;145;p5"/>
          <p:cNvSpPr txBox="1"/>
          <p:nvPr/>
        </p:nvSpPr>
        <p:spPr>
          <a:xfrm>
            <a:off x="12398548"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GIỚI THIỆU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49" name="Shape 149"/>
        <p:cNvGrpSpPr/>
        <p:nvPr/>
      </p:nvGrpSpPr>
      <p:grpSpPr>
        <a:xfrm>
          <a:off x="0" y="0"/>
          <a:ext cx="0" cy="0"/>
          <a:chOff x="0" y="0"/>
          <a:chExt cx="0" cy="0"/>
        </a:xfrm>
      </p:grpSpPr>
      <p:sp>
        <p:nvSpPr>
          <p:cNvPr id="150" name="Google Shape;150;p6"/>
          <p:cNvSpPr txBox="1"/>
          <p:nvPr/>
        </p:nvSpPr>
        <p:spPr>
          <a:xfrm>
            <a:off x="826910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MỤC TIÊU THỰC HIỆN</a:t>
            </a:r>
            <a:endParaRPr/>
          </a:p>
        </p:txBody>
      </p:sp>
      <p:sp>
        <p:nvSpPr>
          <p:cNvPr id="151" name="Google Shape;151;p6"/>
          <p:cNvSpPr txBox="1"/>
          <p:nvPr/>
        </p:nvSpPr>
        <p:spPr>
          <a:xfrm>
            <a:off x="0" y="3013074"/>
            <a:ext cx="18288000" cy="419417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Sự ra mắt của ChatGPT gần đây đã thu hút sự chú ý của cộng đồng xử lý ngôn ngữ tự nhiên (NLP) và hơn thế nữa. Các nghiên cứu hiện tại đã chứng minh rằng ChatGPT cho thấy sự cải thiện đáng kể trong một loạt nhiệm vụ NLP xuôi dòng- một nhiệm vụ quan trọng trong lĩnh vực xử lý ngôn ngữ tự nhiên, nhưng khả năng và hạn chế của ChatGPT về mặt đề xuất vẫn chưa rõ ràng.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55" name="Shape 155"/>
        <p:cNvGrpSpPr/>
        <p:nvPr/>
      </p:nvGrpSpPr>
      <p:grpSpPr>
        <a:xfrm>
          <a:off x="0" y="0"/>
          <a:ext cx="0" cy="0"/>
          <a:chOff x="0" y="0"/>
          <a:chExt cx="0" cy="0"/>
        </a:xfrm>
      </p:grpSpPr>
      <p:sp>
        <p:nvSpPr>
          <p:cNvPr id="156" name="Google Shape;156;p7"/>
          <p:cNvSpPr txBox="1"/>
          <p:nvPr/>
        </p:nvSpPr>
        <p:spPr>
          <a:xfrm>
            <a:off x="10518837"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ỨNG DỤNG DSS</a:t>
            </a:r>
            <a:endParaRPr/>
          </a:p>
        </p:txBody>
      </p:sp>
      <p:sp>
        <p:nvSpPr>
          <p:cNvPr id="157" name="Google Shape;157;p7"/>
          <p:cNvSpPr txBox="1"/>
          <p:nvPr/>
        </p:nvSpPr>
        <p:spPr>
          <a:xfrm>
            <a:off x="0" y="1841499"/>
            <a:ext cx="18288000" cy="771842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999" u="none" cap="none" strike="noStrike">
                <a:solidFill>
                  <a:srgbClr val="000000"/>
                </a:solidFill>
                <a:latin typeface="Montserrat"/>
                <a:ea typeface="Montserrat"/>
                <a:cs typeface="Montserrat"/>
                <a:sym typeface="Montserrat"/>
              </a:rPr>
              <a:t> Trong bài báo này, tác giả đã nêu ra một số vấn đề của hệ thống gợi ý hiện tại, như:</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Không thể gợi ý cho những người dùng hoặc mục mới chưa có dữ liệu (vấn đề khởi động lạnh).</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Không thể giải thích được lý do gợi ý cho người dùng (vấn đề khả năng giải thích).</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Không thể tương tác với người dùng bằng ngôn ngữ tự nhiên (vấn đề giao tiếp).</a:t>
            </a:r>
            <a:endParaRPr/>
          </a:p>
          <a:p>
            <a:pPr indent="-431796" lvl="1" marL="863591"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Montserrat"/>
                <a:ea typeface="Montserrat"/>
                <a:cs typeface="Montserrat"/>
                <a:sym typeface="Montserrat"/>
              </a:rPr>
              <a:t>Không thể thích ứng với những thay đổi của sở thích và nhu cầu của người dùng (vấn đề động thái).</a:t>
            </a:r>
            <a:endParaRPr/>
          </a:p>
          <a:p>
            <a:pPr indent="0" lvl="0" marL="0" marR="0" rtl="0" algn="l">
              <a:lnSpc>
                <a:spcPct val="140010"/>
              </a:lnSpc>
              <a:spcBef>
                <a:spcPts val="0"/>
              </a:spcBef>
              <a:spcAft>
                <a:spcPts val="0"/>
              </a:spcAft>
              <a:buNone/>
            </a:pPr>
            <a:r>
              <a:t/>
            </a:r>
            <a:endParaRPr b="0" i="0" sz="3999"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61" name="Shape 161"/>
        <p:cNvGrpSpPr/>
        <p:nvPr/>
      </p:nvGrpSpPr>
      <p:grpSpPr>
        <a:xfrm>
          <a:off x="0" y="0"/>
          <a:ext cx="0" cy="0"/>
          <a:chOff x="0" y="0"/>
          <a:chExt cx="0" cy="0"/>
        </a:xfrm>
      </p:grpSpPr>
      <p:sp>
        <p:nvSpPr>
          <p:cNvPr id="162" name="Google Shape;162;p8"/>
          <p:cNvSpPr/>
          <p:nvPr/>
        </p:nvSpPr>
        <p:spPr>
          <a:xfrm>
            <a:off x="14314514" y="311749"/>
            <a:ext cx="4942493" cy="3157018"/>
          </a:xfrm>
          <a:custGeom>
            <a:rect b="b" l="l" r="r" t="t"/>
            <a:pathLst>
              <a:path extrusionOk="0" h="3157018" w="4942493">
                <a:moveTo>
                  <a:pt x="0" y="0"/>
                </a:moveTo>
                <a:lnTo>
                  <a:pt x="4942493" y="0"/>
                </a:lnTo>
                <a:lnTo>
                  <a:pt x="4942493" y="3157018"/>
                </a:lnTo>
                <a:lnTo>
                  <a:pt x="0" y="3157018"/>
                </a:lnTo>
                <a:lnTo>
                  <a:pt x="0" y="0"/>
                </a:lnTo>
                <a:close/>
              </a:path>
            </a:pathLst>
          </a:custGeom>
          <a:blipFill rotWithShape="1">
            <a:blip r:embed="rId3">
              <a:alphaModFix/>
            </a:blip>
            <a:stretch>
              <a:fillRect b="0" l="0" r="0" t="0"/>
            </a:stretch>
          </a:blipFill>
          <a:ln>
            <a:noFill/>
          </a:ln>
        </p:spPr>
      </p:sp>
      <p:sp>
        <p:nvSpPr>
          <p:cNvPr id="163" name="Google Shape;163;p8"/>
          <p:cNvSpPr/>
          <p:nvPr/>
        </p:nvSpPr>
        <p:spPr>
          <a:xfrm>
            <a:off x="-2479699" y="1884859"/>
            <a:ext cx="4959398" cy="3167815"/>
          </a:xfrm>
          <a:custGeom>
            <a:rect b="b" l="l" r="r" t="t"/>
            <a:pathLst>
              <a:path extrusionOk="0" h="3167815" w="4959398">
                <a:moveTo>
                  <a:pt x="0" y="0"/>
                </a:moveTo>
                <a:lnTo>
                  <a:pt x="4959398" y="0"/>
                </a:lnTo>
                <a:lnTo>
                  <a:pt x="4959398" y="3167815"/>
                </a:lnTo>
                <a:lnTo>
                  <a:pt x="0" y="3167815"/>
                </a:lnTo>
                <a:lnTo>
                  <a:pt x="0" y="0"/>
                </a:lnTo>
                <a:close/>
              </a:path>
            </a:pathLst>
          </a:custGeom>
          <a:blipFill rotWithShape="1">
            <a:blip r:embed="rId3">
              <a:alphaModFix/>
            </a:blip>
            <a:stretch>
              <a:fillRect b="0" l="0" r="0" t="0"/>
            </a:stretch>
          </a:blipFill>
          <a:ln>
            <a:noFill/>
          </a:ln>
        </p:spPr>
      </p:sp>
      <p:sp>
        <p:nvSpPr>
          <p:cNvPr id="164" name="Google Shape;164;p8"/>
          <p:cNvSpPr/>
          <p:nvPr/>
        </p:nvSpPr>
        <p:spPr>
          <a:xfrm flipH="1">
            <a:off x="16071257" y="5115343"/>
            <a:ext cx="2965114" cy="6997319"/>
          </a:xfrm>
          <a:custGeom>
            <a:rect b="b" l="l" r="r" t="t"/>
            <a:pathLst>
              <a:path extrusionOk="0" h="6997319" w="2965114">
                <a:moveTo>
                  <a:pt x="2965114" y="0"/>
                </a:moveTo>
                <a:lnTo>
                  <a:pt x="0" y="0"/>
                </a:lnTo>
                <a:lnTo>
                  <a:pt x="0" y="6997319"/>
                </a:lnTo>
                <a:lnTo>
                  <a:pt x="2965114" y="6997319"/>
                </a:lnTo>
                <a:lnTo>
                  <a:pt x="2965114" y="0"/>
                </a:lnTo>
                <a:close/>
              </a:path>
            </a:pathLst>
          </a:custGeom>
          <a:blipFill rotWithShape="1">
            <a:blip r:embed="rId4">
              <a:alphaModFix/>
            </a:blip>
            <a:stretch>
              <a:fillRect b="0" l="0" r="0" t="0"/>
            </a:stretch>
          </a:blipFill>
          <a:ln>
            <a:noFill/>
          </a:ln>
        </p:spPr>
      </p:sp>
      <p:sp>
        <p:nvSpPr>
          <p:cNvPr id="165" name="Google Shape;165;p8"/>
          <p:cNvSpPr/>
          <p:nvPr/>
        </p:nvSpPr>
        <p:spPr>
          <a:xfrm>
            <a:off x="0" y="5754767"/>
            <a:ext cx="3410505" cy="4532233"/>
          </a:xfrm>
          <a:custGeom>
            <a:rect b="b" l="l" r="r" t="t"/>
            <a:pathLst>
              <a:path extrusionOk="0" h="4532233" w="3410505">
                <a:moveTo>
                  <a:pt x="0" y="0"/>
                </a:moveTo>
                <a:lnTo>
                  <a:pt x="3410505" y="0"/>
                </a:lnTo>
                <a:lnTo>
                  <a:pt x="3410505" y="4532233"/>
                </a:lnTo>
                <a:lnTo>
                  <a:pt x="0" y="4532233"/>
                </a:lnTo>
                <a:lnTo>
                  <a:pt x="0" y="0"/>
                </a:lnTo>
                <a:close/>
              </a:path>
            </a:pathLst>
          </a:custGeom>
          <a:blipFill rotWithShape="1">
            <a:blip r:embed="rId5">
              <a:alphaModFix/>
            </a:blip>
            <a:stretch>
              <a:fillRect b="0" l="0" r="0" t="0"/>
            </a:stretch>
          </a:blipFill>
          <a:ln>
            <a:noFill/>
          </a:ln>
        </p:spPr>
      </p:sp>
      <p:sp>
        <p:nvSpPr>
          <p:cNvPr id="166" name="Google Shape;166;p8"/>
          <p:cNvSpPr txBox="1"/>
          <p:nvPr/>
        </p:nvSpPr>
        <p:spPr>
          <a:xfrm>
            <a:off x="3612004" y="4275752"/>
            <a:ext cx="11326948" cy="140144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2.DỮ LIỆU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5"/>
        </a:solidFill>
      </p:bgPr>
    </p:bg>
    <p:spTree>
      <p:nvGrpSpPr>
        <p:cNvPr id="170" name="Shape 170"/>
        <p:cNvGrpSpPr/>
        <p:nvPr/>
      </p:nvGrpSpPr>
      <p:grpSpPr>
        <a:xfrm>
          <a:off x="0" y="0"/>
          <a:ext cx="0" cy="0"/>
          <a:chOff x="0" y="0"/>
          <a:chExt cx="0" cy="0"/>
        </a:xfrm>
      </p:grpSpPr>
      <p:sp>
        <p:nvSpPr>
          <p:cNvPr id="171" name="Google Shape;171;p9"/>
          <p:cNvSpPr/>
          <p:nvPr/>
        </p:nvSpPr>
        <p:spPr>
          <a:xfrm>
            <a:off x="7451333" y="7422093"/>
            <a:ext cx="13778774" cy="6355459"/>
          </a:xfrm>
          <a:custGeom>
            <a:rect b="b" l="l" r="r" t="t"/>
            <a:pathLst>
              <a:path extrusionOk="0" h="6355459" w="13778774">
                <a:moveTo>
                  <a:pt x="0" y="0"/>
                </a:moveTo>
                <a:lnTo>
                  <a:pt x="13778774" y="0"/>
                </a:lnTo>
                <a:lnTo>
                  <a:pt x="13778774" y="6355459"/>
                </a:lnTo>
                <a:lnTo>
                  <a:pt x="0" y="6355459"/>
                </a:lnTo>
                <a:lnTo>
                  <a:pt x="0" y="0"/>
                </a:lnTo>
                <a:close/>
              </a:path>
            </a:pathLst>
          </a:custGeom>
          <a:blipFill rotWithShape="1">
            <a:blip r:embed="rId3">
              <a:alphaModFix/>
            </a:blip>
            <a:stretch>
              <a:fillRect b="0" l="0" r="0" t="0"/>
            </a:stretch>
          </a:blipFill>
          <a:ln>
            <a:noFill/>
          </a:ln>
        </p:spPr>
      </p:sp>
      <p:sp>
        <p:nvSpPr>
          <p:cNvPr id="172" name="Google Shape;172;p9"/>
          <p:cNvSpPr/>
          <p:nvPr/>
        </p:nvSpPr>
        <p:spPr>
          <a:xfrm>
            <a:off x="15758071" y="3689207"/>
            <a:ext cx="4607903" cy="6103183"/>
          </a:xfrm>
          <a:custGeom>
            <a:rect b="b" l="l" r="r" t="t"/>
            <a:pathLst>
              <a:path extrusionOk="0" h="6103183" w="4607903">
                <a:moveTo>
                  <a:pt x="0" y="0"/>
                </a:moveTo>
                <a:lnTo>
                  <a:pt x="4607903" y="0"/>
                </a:lnTo>
                <a:lnTo>
                  <a:pt x="4607903" y="6103183"/>
                </a:lnTo>
                <a:lnTo>
                  <a:pt x="0" y="6103183"/>
                </a:lnTo>
                <a:lnTo>
                  <a:pt x="0" y="0"/>
                </a:lnTo>
                <a:close/>
              </a:path>
            </a:pathLst>
          </a:custGeom>
          <a:blipFill rotWithShape="1">
            <a:blip r:embed="rId4">
              <a:alphaModFix/>
            </a:blip>
            <a:stretch>
              <a:fillRect b="0" l="0" r="0" t="0"/>
            </a:stretch>
          </a:blipFill>
          <a:ln>
            <a:noFill/>
          </a:ln>
        </p:spPr>
      </p:sp>
      <p:sp>
        <p:nvSpPr>
          <p:cNvPr id="173" name="Google Shape;173;p9"/>
          <p:cNvSpPr/>
          <p:nvPr/>
        </p:nvSpPr>
        <p:spPr>
          <a:xfrm>
            <a:off x="1404107" y="2570543"/>
            <a:ext cx="12094452" cy="4625989"/>
          </a:xfrm>
          <a:custGeom>
            <a:rect b="b" l="l" r="r" t="t"/>
            <a:pathLst>
              <a:path extrusionOk="0" h="4625989" w="12094452">
                <a:moveTo>
                  <a:pt x="0" y="0"/>
                </a:moveTo>
                <a:lnTo>
                  <a:pt x="12094452" y="0"/>
                </a:lnTo>
                <a:lnTo>
                  <a:pt x="12094452" y="4625988"/>
                </a:lnTo>
                <a:lnTo>
                  <a:pt x="0" y="4625988"/>
                </a:lnTo>
                <a:lnTo>
                  <a:pt x="0" y="0"/>
                </a:lnTo>
                <a:close/>
              </a:path>
            </a:pathLst>
          </a:custGeom>
          <a:blipFill rotWithShape="1">
            <a:blip r:embed="rId5">
              <a:alphaModFix/>
            </a:blip>
            <a:stretch>
              <a:fillRect b="0" l="0" r="0" t="0"/>
            </a:stretch>
          </a:blipFill>
          <a:ln>
            <a:noFill/>
          </a:ln>
        </p:spPr>
      </p:sp>
      <p:sp>
        <p:nvSpPr>
          <p:cNvPr id="174" name="Google Shape;174;p9"/>
          <p:cNvSpPr txBox="1"/>
          <p:nvPr/>
        </p:nvSpPr>
        <p:spPr>
          <a:xfrm>
            <a:off x="10964488" y="251777"/>
            <a:ext cx="11326948" cy="1401446"/>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8199" u="none" cap="none" strike="noStrike">
                <a:solidFill>
                  <a:srgbClr val="DB8F5C"/>
                </a:solidFill>
                <a:latin typeface="Sedgwick Ave"/>
                <a:ea typeface="Sedgwick Ave"/>
                <a:cs typeface="Sedgwick Ave"/>
                <a:sym typeface="Sedgwick Ave"/>
              </a:rPr>
              <a:t>MÔ TẢ DỮ LIỆU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